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notesSlides/notesSlide3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71"/>
  </p:notesMasterIdLst>
  <p:handoutMasterIdLst>
    <p:handoutMasterId r:id="rId72"/>
  </p:handoutMasterIdLst>
  <p:sldIdLst>
    <p:sldId id="365" r:id="rId6"/>
    <p:sldId id="293" r:id="rId7"/>
    <p:sldId id="257" r:id="rId8"/>
    <p:sldId id="262" r:id="rId9"/>
    <p:sldId id="295" r:id="rId10"/>
    <p:sldId id="263" r:id="rId11"/>
    <p:sldId id="296" r:id="rId12"/>
    <p:sldId id="318" r:id="rId13"/>
    <p:sldId id="320" r:id="rId14"/>
    <p:sldId id="321" r:id="rId15"/>
    <p:sldId id="322" r:id="rId16"/>
    <p:sldId id="323" r:id="rId17"/>
    <p:sldId id="324" r:id="rId18"/>
    <p:sldId id="319" r:id="rId19"/>
    <p:sldId id="300" r:id="rId20"/>
    <p:sldId id="301" r:id="rId21"/>
    <p:sldId id="303" r:id="rId22"/>
    <p:sldId id="304" r:id="rId23"/>
    <p:sldId id="305" r:id="rId24"/>
    <p:sldId id="306" r:id="rId25"/>
    <p:sldId id="307" r:id="rId26"/>
    <p:sldId id="308" r:id="rId27"/>
    <p:sldId id="309" r:id="rId28"/>
    <p:sldId id="310" r:id="rId29"/>
    <p:sldId id="311" r:id="rId30"/>
    <p:sldId id="312" r:id="rId31"/>
    <p:sldId id="313" r:id="rId32"/>
    <p:sldId id="316" r:id="rId33"/>
    <p:sldId id="315" r:id="rId34"/>
    <p:sldId id="314" r:id="rId35"/>
    <p:sldId id="317" r:id="rId36"/>
    <p:sldId id="325" r:id="rId37"/>
    <p:sldId id="356" r:id="rId38"/>
    <p:sldId id="330" r:id="rId39"/>
    <p:sldId id="331" r:id="rId40"/>
    <p:sldId id="332" r:id="rId41"/>
    <p:sldId id="333" r:id="rId42"/>
    <p:sldId id="334" r:id="rId43"/>
    <p:sldId id="335" r:id="rId44"/>
    <p:sldId id="336" r:id="rId45"/>
    <p:sldId id="337" r:id="rId46"/>
    <p:sldId id="357" r:id="rId47"/>
    <p:sldId id="358" r:id="rId48"/>
    <p:sldId id="340" r:id="rId49"/>
    <p:sldId id="341" r:id="rId50"/>
    <p:sldId id="342" r:id="rId51"/>
    <p:sldId id="343" r:id="rId52"/>
    <p:sldId id="344" r:id="rId53"/>
    <p:sldId id="345" r:id="rId54"/>
    <p:sldId id="346" r:id="rId55"/>
    <p:sldId id="347" r:id="rId56"/>
    <p:sldId id="359" r:id="rId57"/>
    <p:sldId id="349" r:id="rId58"/>
    <p:sldId id="350" r:id="rId59"/>
    <p:sldId id="360" r:id="rId60"/>
    <p:sldId id="361" r:id="rId61"/>
    <p:sldId id="362" r:id="rId62"/>
    <p:sldId id="363" r:id="rId63"/>
    <p:sldId id="364" r:id="rId64"/>
    <p:sldId id="326" r:id="rId65"/>
    <p:sldId id="328" r:id="rId66"/>
    <p:sldId id="288" r:id="rId67"/>
    <p:sldId id="290" r:id="rId68"/>
    <p:sldId id="291" r:id="rId69"/>
    <p:sldId id="292" r:id="rId70"/>
  </p:sldIdLst>
  <p:sldSz cx="12188825" cy="6858000"/>
  <p:notesSz cx="6858000" cy="9296400"/>
  <p:embeddedFontLst>
    <p:embeddedFont>
      <p:font typeface="Segoe UI Light" pitchFamily="34" charset="0"/>
      <p:regular r:id="rId73"/>
    </p:embeddedFont>
    <p:embeddedFont>
      <p:font typeface="Segoe Light" pitchFamily="34" charset="0"/>
      <p:regular r:id="rId74"/>
      <p:italic r:id="rId75"/>
    </p:embeddedFont>
    <p:embeddedFont>
      <p:font typeface="Segoe UI" pitchFamily="34" charset="0"/>
      <p:regular r:id="rId76"/>
      <p:bold r:id="rId77"/>
      <p:italic r:id="rId78"/>
      <p:boldItalic r:id="rId79"/>
    </p:embeddedFont>
    <p:embeddedFont>
      <p:font typeface="Consolas" pitchFamily="49" charset="0"/>
      <p:regular r:id="rId80"/>
      <p:bold r:id="rId81"/>
      <p:italic r:id="rId82"/>
      <p:boldItalic r:id="rId83"/>
    </p:embeddedFont>
    <p:embeddedFont>
      <p:font typeface="ＭＳ Ｐゴシック" pitchFamily="34" charset="-128"/>
      <p:regular r:id="rId84"/>
    </p:embeddedFont>
  </p:embeddedFontLst>
  <p:custDataLst>
    <p:tags r:id="rId85"/>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FFFF"/>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7" autoAdjust="0"/>
    <p:restoredTop sz="98135" autoAdjust="0"/>
  </p:normalViewPr>
  <p:slideViewPr>
    <p:cSldViewPr snapToGrid="0" snapToObjects="1">
      <p:cViewPr>
        <p:scale>
          <a:sx n="86" d="100"/>
          <a:sy n="86" d="100"/>
        </p:scale>
        <p:origin x="-1008" y="-624"/>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font" Target="fonts/font10.fntdata"/><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30310912"/>
        <c:axId val="130312448"/>
      </c:barChart>
      <c:catAx>
        <c:axId val="130310912"/>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0312448"/>
        <c:crosses val="autoZero"/>
        <c:auto val="1"/>
        <c:lblAlgn val="ctr"/>
        <c:lblOffset val="100"/>
        <c:noMultiLvlLbl val="0"/>
      </c:catAx>
      <c:valAx>
        <c:axId val="130312448"/>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0310912"/>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4.9618142045482351E-2"/>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layout/>
      <c:overlay val="0"/>
      <c:txPr>
        <a:bodyPr/>
        <a:lstStyle/>
        <a:p>
          <a:pPr>
            <a:defRPr sz="1600">
              <a:solidFill>
                <a:srgbClr val="595959">
                  <a:alpha val="99000"/>
                </a:srgbClr>
              </a:solidFill>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775453546096807"/>
          <c:y val="0.10135627910172751"/>
          <c:w val="0.19525075695210622"/>
          <c:h val="0.77462047141926182"/>
        </c:manualLayout>
      </c:layout>
      <c:overlay val="0"/>
      <c:txPr>
        <a:bodyPr/>
        <a:lstStyle/>
        <a:p>
          <a:pPr>
            <a:defRPr sz="1600">
              <a:solidFill>
                <a:srgbClr val="595959">
                  <a:alpha val="99000"/>
                </a:srgbClr>
              </a:solidFill>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34</a:t>
            </a:fld>
            <a:endParaRPr lang="en-US" dirty="0"/>
          </a:p>
        </p:txBody>
      </p:sp>
    </p:spTree>
    <p:extLst>
      <p:ext uri="{BB962C8B-B14F-4D97-AF65-F5344CB8AC3E}">
        <p14:creationId xmlns:p14="http://schemas.microsoft.com/office/powerpoint/2010/main" val="55816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35</a:t>
            </a:fld>
            <a:endParaRPr lang="en-US" dirty="0"/>
          </a:p>
        </p:txBody>
      </p:sp>
    </p:spTree>
    <p:extLst>
      <p:ext uri="{BB962C8B-B14F-4D97-AF65-F5344CB8AC3E}">
        <p14:creationId xmlns:p14="http://schemas.microsoft.com/office/powerpoint/2010/main" val="1735215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36</a:t>
            </a:fld>
            <a:endParaRPr lang="en-US" dirty="0"/>
          </a:p>
        </p:txBody>
      </p:sp>
    </p:spTree>
    <p:extLst>
      <p:ext uri="{BB962C8B-B14F-4D97-AF65-F5344CB8AC3E}">
        <p14:creationId xmlns:p14="http://schemas.microsoft.com/office/powerpoint/2010/main" val="3901967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37</a:t>
            </a:fld>
            <a:endParaRPr lang="en-US" dirty="0"/>
          </a:p>
        </p:txBody>
      </p:sp>
    </p:spTree>
    <p:extLst>
      <p:ext uri="{BB962C8B-B14F-4D97-AF65-F5344CB8AC3E}">
        <p14:creationId xmlns:p14="http://schemas.microsoft.com/office/powerpoint/2010/main" val="48901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38</a:t>
            </a:fld>
            <a:endParaRPr lang="en-US" dirty="0"/>
          </a:p>
        </p:txBody>
      </p:sp>
    </p:spTree>
    <p:extLst>
      <p:ext uri="{BB962C8B-B14F-4D97-AF65-F5344CB8AC3E}">
        <p14:creationId xmlns:p14="http://schemas.microsoft.com/office/powerpoint/2010/main" val="194055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39</a:t>
            </a:fld>
            <a:endParaRPr lang="en-US" dirty="0"/>
          </a:p>
        </p:txBody>
      </p:sp>
    </p:spTree>
    <p:extLst>
      <p:ext uri="{BB962C8B-B14F-4D97-AF65-F5344CB8AC3E}">
        <p14:creationId xmlns:p14="http://schemas.microsoft.com/office/powerpoint/2010/main" val="371887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40</a:t>
            </a:fld>
            <a:endParaRPr lang="en-US" dirty="0"/>
          </a:p>
        </p:txBody>
      </p:sp>
    </p:spTree>
    <p:extLst>
      <p:ext uri="{BB962C8B-B14F-4D97-AF65-F5344CB8AC3E}">
        <p14:creationId xmlns:p14="http://schemas.microsoft.com/office/powerpoint/2010/main" val="1561407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41</a:t>
            </a:fld>
            <a:endParaRPr lang="en-US" dirty="0"/>
          </a:p>
        </p:txBody>
      </p:sp>
    </p:spTree>
    <p:extLst>
      <p:ext uri="{BB962C8B-B14F-4D97-AF65-F5344CB8AC3E}">
        <p14:creationId xmlns:p14="http://schemas.microsoft.com/office/powerpoint/2010/main" val="3765076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44</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45</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46</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47</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48</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49</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50</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Friday, April 06,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54</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62</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63</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64</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65</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21.xml"/></Relationships>
</file>

<file path=ppt/slides/_rels/slide18.xml.rels><?xml version="1.0" encoding="UTF-8" standalone="yes"?>
<Relationships xmlns="http://schemas.openxmlformats.org/package/2006/relationships"><Relationship Id="rId8" Type="http://schemas.openxmlformats.org/officeDocument/2006/relationships/hyperlink" Target="http://samples.msdn.microsoft.com/ietestcenter" TargetMode="External"/><Relationship Id="rId3" Type="http://schemas.openxmlformats.org/officeDocument/2006/relationships/tags" Target="../tags/tag23.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image" Target="../media/image9.emf"/><Relationship Id="rId5" Type="http://schemas.openxmlformats.org/officeDocument/2006/relationships/oleObject" Target="../embeddings/oleObject13.bin"/><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9.emf"/><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32.xml"/><Relationship Id="rId4"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tags" Target="../tags/tag31.xml"/><Relationship Id="rId11" Type="http://schemas.openxmlformats.org/officeDocument/2006/relationships/image" Target="../media/image9.emf"/><Relationship Id="rId5" Type="http://schemas.openxmlformats.org/officeDocument/2006/relationships/tags" Target="../tags/tag30.xml"/><Relationship Id="rId10" Type="http://schemas.openxmlformats.org/officeDocument/2006/relationships/oleObject" Target="../embeddings/oleObject15.bin"/><Relationship Id="rId4" Type="http://schemas.openxmlformats.org/officeDocument/2006/relationships/tags" Target="../tags/tag29.xml"/><Relationship Id="rId9" Type="http://schemas.openxmlformats.org/officeDocument/2006/relationships/notesSlide" Target="../notesSlides/notesSlide33.xml"/></Relationships>
</file>

<file path=ppt/slides/_rels/slide64.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34.xml"/><Relationship Id="rId7" Type="http://schemas.openxmlformats.org/officeDocument/2006/relationships/image" Target="../media/image9.emf"/><Relationship Id="rId2" Type="http://schemas.openxmlformats.org/officeDocument/2006/relationships/tags" Target="../tags/tag33.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5.xml"/><Relationship Id="rId1" Type="http://schemas.openxmlformats.org/officeDocument/2006/relationships/vmlDrawing" Target="../drawings/vmlDrawing17.vml"/><Relationship Id="rId6" Type="http://schemas.openxmlformats.org/officeDocument/2006/relationships/image" Target="../media/image9.emf"/><Relationship Id="rId5" Type="http://schemas.openxmlformats.org/officeDocument/2006/relationships/oleObject" Target="../embeddings/oleObject17.bin"/><Relationship Id="rId4" Type="http://schemas.openxmlformats.org/officeDocument/2006/relationships/notesSlide" Target="../notesSlides/notesSlide3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Pinning a Site Using Meta</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0636" y="1496286"/>
            <a:ext cx="11234059" cy="256507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&lt;title&gt;@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t>
            </a:r>
            <a:r>
              <a:rPr lang="en-US" sz="2000" dirty="0">
                <a:solidFill>
                  <a:schemeClr val="accent6"/>
                </a:solidFill>
                <a:latin typeface="Consolas" pitchFamily="49" charset="0"/>
                <a:cs typeface="Consolas" pitchFamily="49" charset="0"/>
              </a:rPr>
              <a:t>application-name</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-tooltip</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-window</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width=1024;height=768</a:t>
            </a:r>
            <a:r>
              <a:rPr lang="en-US" sz="2000" dirty="0">
                <a:solidFill>
                  <a:schemeClr val="tx1"/>
                </a:solidFill>
                <a:latin typeface="Consolas" pitchFamily="49" charset="0"/>
                <a:cs typeface="Consolas" pitchFamily="49" charset="0"/>
              </a:rPr>
              <a:t>" /&gt;</a:t>
            </a: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http://localhost:42179/</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&lt;/head&gt;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280" y="4340637"/>
            <a:ext cx="4269783" cy="2272888"/>
          </a:xfrm>
          <a:prstGeom prst="roundRect">
            <a:avLst>
              <a:gd name="adj" fmla="val 412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844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Pinning a Site Using Meta</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0637" y="1484411"/>
            <a:ext cx="11210308" cy="2814452"/>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a:t>
            </a:r>
            <a:r>
              <a:rPr lang="en-US" sz="2000" dirty="0" err="1">
                <a:solidFill>
                  <a:schemeClr val="accent6"/>
                </a:solidFill>
                <a:latin typeface="Consolas" pitchFamily="49" charset="0"/>
                <a:cs typeface="Consolas" pitchFamily="49" charset="0"/>
              </a:rPr>
              <a:t>navbutton</a:t>
            </a:r>
            <a:r>
              <a:rPr lang="en-US" sz="2000" dirty="0">
                <a:solidFill>
                  <a:schemeClr val="accent6"/>
                </a:solidFill>
                <a:latin typeface="Consolas" pitchFamily="49" charset="0"/>
                <a:cs typeface="Consolas" pitchFamily="49" charset="0"/>
              </a:rPr>
              <a:t>-color" content="#00FF00" /&gt;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019" y="4656199"/>
            <a:ext cx="4457044" cy="195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2241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Customizing the Icon</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0637" y="1508161"/>
            <a:ext cx="11210308" cy="306383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a:t>
            </a:r>
            <a:r>
              <a:rPr lang="en-US" sz="2000" dirty="0" err="1">
                <a:solidFill>
                  <a:schemeClr val="tx1"/>
                </a:solidFill>
                <a:latin typeface="Consolas" pitchFamily="49" charset="0"/>
                <a:cs typeface="Consolas" pitchFamily="49" charset="0"/>
              </a:rPr>
              <a:t>navbutton</a:t>
            </a:r>
            <a:r>
              <a:rPr lang="en-US" sz="2000" dirty="0">
                <a:solidFill>
                  <a:schemeClr val="tx1"/>
                </a:solidFill>
                <a:latin typeface="Consolas" pitchFamily="49" charset="0"/>
                <a:cs typeface="Consolas" pitchFamily="49" charset="0"/>
              </a:rPr>
              <a:t>-color" content="#00FF00" </a:t>
            </a:r>
            <a:r>
              <a:rPr lang="en-US" sz="2000" dirty="0" smtClean="0">
                <a:solidFill>
                  <a:schemeClr val="tx1"/>
                </a:solidFill>
                <a:latin typeface="Consolas" pitchFamily="49" charset="0"/>
                <a:cs typeface="Consolas" pitchFamily="49" charset="0"/>
              </a:rPr>
              <a:t>/&gt;</a:t>
            </a:r>
          </a:p>
          <a:p>
            <a:r>
              <a:rPr lang="en-US" sz="2000" dirty="0">
                <a:solidFill>
                  <a:schemeClr val="accent6"/>
                </a:solidFill>
                <a:latin typeface="Consolas" pitchFamily="49" charset="0"/>
                <a:cs typeface="Consolas" pitchFamily="49" charset="0"/>
              </a:rPr>
              <a:t>    &lt;link </a:t>
            </a:r>
            <a:r>
              <a:rPr lang="en-US" sz="2000" dirty="0" err="1">
                <a:solidFill>
                  <a:schemeClr val="accent6"/>
                </a:solidFill>
                <a:latin typeface="Consolas" pitchFamily="49" charset="0"/>
                <a:cs typeface="Consolas" pitchFamily="49" charset="0"/>
              </a:rPr>
              <a:t>rel</a:t>
            </a:r>
            <a:r>
              <a:rPr lang="en-US" sz="2000" dirty="0">
                <a:solidFill>
                  <a:schemeClr val="accent6"/>
                </a:solidFill>
                <a:latin typeface="Consolas" pitchFamily="49" charset="0"/>
                <a:cs typeface="Consolas" pitchFamily="49" charset="0"/>
              </a:rPr>
              <a:t>="shortcut icon" </a:t>
            </a:r>
            <a:r>
              <a:rPr lang="en-US" sz="2000" dirty="0" err="1">
                <a:solidFill>
                  <a:schemeClr val="accent6"/>
                </a:solidFill>
                <a:latin typeface="Consolas" pitchFamily="49" charset="0"/>
                <a:cs typeface="Consolas" pitchFamily="49" charset="0"/>
              </a:rPr>
              <a:t>href</a:t>
            </a:r>
            <a:r>
              <a:rPr lang="en-US" sz="2000" dirty="0">
                <a:solidFill>
                  <a:schemeClr val="accent6"/>
                </a:solidFill>
                <a:latin typeface="Consolas" pitchFamily="49" charset="0"/>
                <a:cs typeface="Consolas" pitchFamily="49" charset="0"/>
              </a:rPr>
              <a:t>="~/slr_camera.ico"/&gt;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665" y="4282121"/>
            <a:ext cx="5643398" cy="233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04734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Adding a Jump List</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0637" y="1484410"/>
            <a:ext cx="11210308" cy="422761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a:t>
            </a:r>
            <a:r>
              <a:rPr lang="en-US" sz="2000" dirty="0" smtClean="0">
                <a:solidFill>
                  <a:schemeClr val="tx1"/>
                </a:solidFill>
                <a:latin typeface="Consolas" pitchFamily="49" charset="0"/>
                <a:cs typeface="Consolas" pitchFamily="49" charset="0"/>
              </a:rPr>
              <a:t>&gt;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a:t>
            </a:r>
            <a:endParaRPr lang="en-US" sz="2000" dirty="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&lt;link </a:t>
            </a:r>
            <a:r>
              <a:rPr lang="en-US" sz="2000" dirty="0" err="1" smtClean="0">
                <a:solidFill>
                  <a:schemeClr val="tx1"/>
                </a:solidFill>
                <a:latin typeface="Consolas" pitchFamily="49" charset="0"/>
                <a:cs typeface="Consolas" pitchFamily="49" charset="0"/>
              </a:rPr>
              <a:t>rel</a:t>
            </a:r>
            <a:r>
              <a:rPr lang="en-US" sz="2000" dirty="0" smtClean="0">
                <a:solidFill>
                  <a:schemeClr val="tx1"/>
                </a:solidFill>
                <a:latin typeface="Consolas" pitchFamily="49" charset="0"/>
                <a:cs typeface="Consolas" pitchFamily="49" charset="0"/>
              </a:rPr>
              <a:t>="shortcut icon" </a:t>
            </a:r>
            <a:r>
              <a:rPr lang="en-US" sz="2000" dirty="0" err="1" smtClean="0">
                <a:solidFill>
                  <a:schemeClr val="tx1"/>
                </a:solidFill>
                <a:latin typeface="Consolas" pitchFamily="49" charset="0"/>
                <a:cs typeface="Consolas" pitchFamily="49" charset="0"/>
              </a:rPr>
              <a:t>href</a:t>
            </a:r>
            <a:r>
              <a:rPr lang="en-US" sz="2000" dirty="0" smtClean="0">
                <a:solidFill>
                  <a:schemeClr val="tx1"/>
                </a:solidFill>
                <a:latin typeface="Consolas" pitchFamily="49" charset="0"/>
                <a:cs typeface="Consolas" pitchFamily="49" charset="0"/>
              </a:rPr>
              <a:t>="~/slr_camera.ico"/&gt;</a:t>
            </a: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content="name=New Gallery;</a:t>
            </a:r>
          </a:p>
          <a:p>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://localhost:42179/New;</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=favicon.ico</a:t>
            </a:r>
            <a:r>
              <a:rPr lang="en-US" sz="2000" dirty="0">
                <a:solidFill>
                  <a:schemeClr val="accent6"/>
                </a:solidFill>
                <a:latin typeface="Consolas" pitchFamily="49" charset="0"/>
                <a:cs typeface="Consolas" pitchFamily="49" charset="0"/>
              </a:rPr>
              <a:t>"/&gt;</a:t>
            </a:r>
          </a:p>
          <a:p>
            <a:endParaRPr lang="en-US" sz="2000" dirty="0">
              <a:solidFill>
                <a:schemeClr val="accent6"/>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a:t>
            </a:r>
          </a:p>
          <a:p>
            <a:r>
              <a:rPr lang="en-US" sz="2000" dirty="0" smtClean="0">
                <a:solidFill>
                  <a:schemeClr val="accent6"/>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="name=Tags;</a:t>
            </a:r>
          </a:p>
          <a:p>
            <a:r>
              <a:rPr lang="en-US" sz="2000" dirty="0">
                <a:solidFill>
                  <a:schemeClr val="accent6"/>
                </a:solidFill>
                <a:latin typeface="Consolas" pitchFamily="49" charset="0"/>
                <a:cs typeface="Consolas" pitchFamily="49" charset="0"/>
              </a:rPr>
              <a:t>  </a:t>
            </a:r>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://localhost:42179/Tag;</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=slr_camera.ico</a:t>
            </a:r>
            <a:r>
              <a:rPr lang="en-US" sz="2000" dirty="0">
                <a:solidFill>
                  <a:schemeClr val="accent6"/>
                </a:solidFill>
                <a:latin typeface="Consolas" pitchFamily="49" charset="0"/>
                <a:cs typeface="Consolas" pitchFamily="49" charset="0"/>
              </a:rPr>
              <a:t>"/&gt;</a:t>
            </a:r>
            <a:endParaRPr lang="en-US" sz="2000" dirty="0" smtClean="0">
              <a:solidFill>
                <a:schemeClr val="accent6"/>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83" y="3802773"/>
            <a:ext cx="3553980" cy="2810752"/>
          </a:xfrm>
          <a:prstGeom prst="roundRect">
            <a:avLst>
              <a:gd name="adj" fmla="val 314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460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7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3947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7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574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623951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6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6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291468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2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338554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40 W3C Member Organizations</a:t>
            </a:r>
          </a:p>
          <a:p>
            <a:pPr>
              <a:spcAft>
                <a:spcPts val="1200"/>
              </a:spcAft>
            </a:pPr>
            <a:r>
              <a:rPr lang="en-US" sz="4000" dirty="0">
                <a:latin typeface="Segoe UI Light" pitchFamily="34" charset="0"/>
              </a:rPr>
              <a:t>411 group </a:t>
            </a:r>
            <a:r>
              <a:rPr lang="en-US" sz="4000" dirty="0" smtClean="0">
                <a:latin typeface="Segoe UI Light" pitchFamily="34" charset="0"/>
              </a:rPr>
              <a:t>participants</a:t>
            </a:r>
          </a:p>
          <a:p>
            <a:pPr>
              <a:spcAft>
                <a:spcPts val="1200"/>
              </a:spcAft>
            </a:pPr>
            <a:r>
              <a:rPr lang="en-US" sz="4000" dirty="0">
                <a:latin typeface="Segoe UI Light" pitchFamily="34" charset="0"/>
              </a:rPr>
              <a:t>280 invited </a:t>
            </a:r>
            <a:r>
              <a:rPr lang="en-US" sz="4000" dirty="0" smtClean="0">
                <a:latin typeface="Segoe UI Light" pitchFamily="34" charset="0"/>
              </a:rPr>
              <a:t>experts</a:t>
            </a:r>
          </a:p>
          <a:p>
            <a:pPr>
              <a:spcAft>
                <a:spcPts val="1200"/>
              </a:spcAft>
            </a:pPr>
            <a:r>
              <a:rPr lang="en-US" sz="4000" dirty="0">
                <a:latin typeface="Segoe UI Light" pitchFamily="34" charset="0"/>
              </a:rPr>
              <a:t>9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4000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79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91970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Keep Up with Standards Adoption</a:t>
            </a:r>
            <a:endParaRPr lang="en-US" dirty="0"/>
          </a:p>
        </p:txBody>
      </p:sp>
      <p:sp>
        <p:nvSpPr>
          <p:cNvPr id="8" name="Freeform 58"/>
          <p:cNvSpPr>
            <a:spLocks noEditPoints="1"/>
          </p:cNvSpPr>
          <p:nvPr/>
        </p:nvSpPr>
        <p:spPr bwMode="black">
          <a:xfrm>
            <a:off x="7196409" y="211516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3" name="Text Placeholder 2"/>
          <p:cNvSpPr>
            <a:spLocks noGrp="1"/>
          </p:cNvSpPr>
          <p:nvPr>
            <p:ph type="body" sz="quarter" idx="10"/>
            <p:custDataLst>
              <p:tags r:id="rId3"/>
            </p:custDataLst>
          </p:nvPr>
        </p:nvSpPr>
        <p:spPr>
          <a:xfrm>
            <a:off x="519112" y="1447799"/>
            <a:ext cx="11149013" cy="1483483"/>
          </a:xfrm>
        </p:spPr>
        <p:txBody>
          <a:bodyPr/>
          <a:lstStyle/>
          <a:p>
            <a:pPr>
              <a:spcAft>
                <a:spcPts val="1200"/>
              </a:spcAft>
            </a:pPr>
            <a:r>
              <a:rPr lang="en-US" dirty="0">
                <a:ln w="3175">
                  <a:noFill/>
                </a:ln>
                <a:gradFill flip="none" rotWithShape="1">
                  <a:gsLst>
                    <a:gs pos="0">
                      <a:srgbClr val="595959"/>
                    </a:gs>
                    <a:gs pos="86000">
                      <a:srgbClr val="595959"/>
                    </a:gs>
                  </a:gsLst>
                  <a:lin ang="5400000" scaled="0"/>
                  <a:tileRect/>
                </a:gradFill>
                <a:cs typeface="Arial" charset="0"/>
              </a:rPr>
              <a:t>Internet Explorer Testing Center</a:t>
            </a:r>
            <a:r>
              <a:rPr lang="en-US" sz="3600" dirty="0" smtClean="0"/>
              <a:t/>
            </a:r>
            <a:br>
              <a:rPr lang="en-US" sz="3600" dirty="0" smtClean="0"/>
            </a:br>
            <a:r>
              <a:rPr lang="en-US" sz="2800" dirty="0">
                <a:latin typeface="+mn-lt"/>
                <a:hlinkClick r:id="rId8"/>
              </a:rPr>
              <a:t>http://</a:t>
            </a:r>
            <a:r>
              <a:rPr lang="en-US" sz="2800" dirty="0" smtClean="0">
                <a:latin typeface="+mn-lt"/>
                <a:hlinkClick r:id="rId8"/>
              </a:rPr>
              <a:t>samples.msdn.microsoft.com/ietestcenter</a:t>
            </a:r>
            <a:endParaRPr lang="en-US" sz="2800" dirty="0">
              <a:latin typeface="+mn-lt"/>
            </a:endParaRPr>
          </a:p>
          <a:p>
            <a:pPr>
              <a:spcAft>
                <a:spcPts val="1200"/>
              </a:spcAft>
            </a:pPr>
            <a:endParaRPr lang="en-US" sz="2800" dirty="0" smtClean="0">
              <a:latin typeface="+mn-lt"/>
            </a:endParaRPr>
          </a:p>
        </p:txBody>
      </p:sp>
    </p:spTree>
    <p:extLst>
      <p:ext uri="{BB962C8B-B14F-4D97-AF65-F5344CB8AC3E}">
        <p14:creationId xmlns:p14="http://schemas.microsoft.com/office/powerpoint/2010/main" val="118621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3114503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6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IE9 &amp; HTML5</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3161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
        <p:nvSpPr>
          <p:cNvPr id="7" name="Text Placeholder 6"/>
          <p:cNvSpPr>
            <a:spLocks noGrp="1"/>
          </p:cNvSpPr>
          <p:nvPr>
            <p:ph type="body" sz="quarter" idx="11"/>
          </p:nvPr>
        </p:nvSpPr>
        <p:spPr>
          <a:xfrm>
            <a:off x="519113" y="4612341"/>
            <a:ext cx="5454333" cy="1144929"/>
          </a:xfrm>
        </p:spPr>
        <p:txBody>
          <a:bodyPr/>
          <a:lstStyle/>
          <a:p>
            <a:r>
              <a:rPr lang="en-US" dirty="0" smtClean="0"/>
              <a:t>Name</a:t>
            </a:r>
          </a:p>
          <a:p>
            <a:r>
              <a:rPr lang="en-US" dirty="0" smtClean="0"/>
              <a:t>Title</a:t>
            </a:r>
          </a:p>
          <a:p>
            <a:r>
              <a:rPr lang="en-US" dirty="0" smtClean="0"/>
              <a:t>Microsoft </a:t>
            </a:r>
            <a:r>
              <a:rPr lang="en-US" dirty="0"/>
              <a:t>Corporation</a:t>
            </a:r>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HTML 5 At a Glance</a:t>
            </a:r>
            <a:endParaRPr lang="en-US" dirty="0"/>
          </a:p>
        </p:txBody>
      </p:sp>
      <p:sp>
        <p:nvSpPr>
          <p:cNvPr id="3" name="Text Placeholder 2"/>
          <p:cNvSpPr>
            <a:spLocks noGrp="1"/>
          </p:cNvSpPr>
          <p:nvPr>
            <p:ph type="body" sz="quarter" idx="10"/>
          </p:nvPr>
        </p:nvSpPr>
        <p:spPr>
          <a:xfrm>
            <a:off x="519112" y="1447799"/>
            <a:ext cx="11149013" cy="3877985"/>
          </a:xfrm>
        </p:spPr>
        <p:txBody>
          <a:bodyPr/>
          <a:lstStyle/>
          <a:p>
            <a:pPr marL="0" indent="3175">
              <a:spcBef>
                <a:spcPct val="20000"/>
              </a:spcBef>
              <a:spcAft>
                <a:spcPts val="1200"/>
              </a:spcAft>
            </a:pPr>
            <a:r>
              <a:rPr lang="en-US" dirty="0">
                <a:solidFill>
                  <a:schemeClr val="accent2">
                    <a:alpha val="99000"/>
                  </a:schemeClr>
                </a:solidFill>
              </a:rPr>
              <a:t>Commonly used to refer to modern open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web standards </a:t>
            </a:r>
            <a:r>
              <a:rPr lang="en-US" dirty="0">
                <a:solidFill>
                  <a:schemeClr val="accent2">
                    <a:alpha val="99000"/>
                  </a:schemeClr>
                </a:solidFill>
              </a:rPr>
              <a:t>like HTML5, CSS3, and more</a:t>
            </a:r>
          </a:p>
          <a:p>
            <a:pPr marL="0" indent="3175">
              <a:spcBef>
                <a:spcPct val="20000"/>
              </a:spcBef>
              <a:spcAft>
                <a:spcPts val="1200"/>
              </a:spcAft>
            </a:pPr>
            <a:r>
              <a:rPr lang="en-US" dirty="0"/>
              <a:t>Adds new rich media and graphics support </a:t>
            </a:r>
            <a:br>
              <a:rPr lang="en-US" dirty="0"/>
            </a:br>
            <a:r>
              <a:rPr lang="en-US" dirty="0"/>
              <a:t>(canvas, video,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
        <p:nvSpPr>
          <p:cNvPr id="6" name="Freeform 6"/>
          <p:cNvSpPr>
            <a:spLocks noChangeAspect="1" noEditPoints="1"/>
          </p:cNvSpPr>
          <p:nvPr/>
        </p:nvSpPr>
        <p:spPr bwMode="black">
          <a:xfrm>
            <a:off x="9326890" y="3871355"/>
            <a:ext cx="2349173" cy="237863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2008011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447799"/>
            <a:ext cx="11149013" cy="891013"/>
          </a:xfrm>
        </p:spPr>
        <p:txBody>
          <a:bodyPr/>
          <a:lstStyle/>
          <a:p>
            <a:r>
              <a:rPr lang="en-US" sz="2800" dirty="0"/>
              <a:t>A block element that allows developers to draw 2d graphics using JavaScript</a:t>
            </a:r>
          </a:p>
          <a:p>
            <a:r>
              <a:rPr lang="en-US" sz="2800" dirty="0"/>
              <a:t>Methods for drawing include: paths, boxes, circles, text and rasterized images</a:t>
            </a:r>
          </a:p>
        </p:txBody>
      </p:sp>
      <p:sp>
        <p:nvSpPr>
          <p:cNvPr id="28" name="Rectangle 27"/>
          <p:cNvSpPr/>
          <p:nvPr/>
        </p:nvSpPr>
        <p:spPr bwMode="auto">
          <a:xfrm>
            <a:off x="517525" y="2770518"/>
            <a:ext cx="7483475"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7866453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447799"/>
            <a:ext cx="11149013" cy="4548938"/>
          </a:xfrm>
        </p:spPr>
        <p:txBody>
          <a:bodyPr/>
          <a:lstStyle/>
          <a:p>
            <a:pPr marL="0" indent="3175">
              <a:spcBef>
                <a:spcPct val="20000"/>
              </a:spcBef>
              <a:spcAft>
                <a:spcPts val="1200"/>
              </a:spcAft>
            </a:pPr>
            <a:r>
              <a:rPr lang="en-US" sz="3600" dirty="0">
                <a:solidFill>
                  <a:schemeClr val="accent2">
                    <a:alpha val="99000"/>
                  </a:schemeClr>
                </a:solidFill>
              </a:rPr>
              <a:t>Create and draw 2D vector graphics using XML</a:t>
            </a:r>
          </a:p>
          <a:p>
            <a:pPr marL="0" indent="3175">
              <a:spcBef>
                <a:spcPct val="20000"/>
              </a:spcBef>
              <a:spcAft>
                <a:spcPts val="1200"/>
              </a:spcAft>
            </a:pPr>
            <a:r>
              <a:rPr lang="en-US" sz="3600" dirty="0"/>
              <a:t>Vector images are composed of shapes instead of pixels</a:t>
            </a:r>
          </a:p>
          <a:p>
            <a:pPr marL="0" indent="3175">
              <a:spcBef>
                <a:spcPct val="20000"/>
              </a:spcBef>
              <a:spcAft>
                <a:spcPts val="1200"/>
              </a:spcAft>
            </a:pPr>
            <a:r>
              <a:rPr lang="en-US" sz="3600" dirty="0">
                <a:solidFill>
                  <a:schemeClr val="accent2">
                    <a:alpha val="99000"/>
                  </a:schemeClr>
                </a:solidFill>
              </a:rPr>
              <a:t>Based on the SVG 1.1 2nd Edition Full specification</a:t>
            </a:r>
          </a:p>
          <a:p>
            <a:pPr marL="0" indent="3175">
              <a:spcBef>
                <a:spcPct val="20000"/>
              </a:spcBef>
              <a:spcAft>
                <a:spcPts val="1200"/>
              </a:spcAft>
            </a:pPr>
            <a:r>
              <a:rPr lang="en-US" sz="3600" dirty="0"/>
              <a:t>Full DOM access to SVG elements</a:t>
            </a:r>
          </a:p>
          <a:p>
            <a:pPr marL="0" indent="3175">
              <a:spcBef>
                <a:spcPct val="20000"/>
              </a:spcBef>
              <a:spcAft>
                <a:spcPts val="1200"/>
              </a:spcAft>
            </a:pPr>
            <a:r>
              <a:rPr lang="en-US" sz="3600" dirty="0">
                <a:solidFill>
                  <a:schemeClr val="accent2">
                    <a:alpha val="99000"/>
                  </a:schemeClr>
                </a:solidFill>
              </a:rPr>
              <a:t>Document structure, scripting, styling, paths, shapes,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colors</a:t>
            </a:r>
            <a:r>
              <a:rPr lang="en-US" sz="3600" dirty="0">
                <a:solidFill>
                  <a:schemeClr val="accent2">
                    <a:alpha val="99000"/>
                  </a:schemeClr>
                </a:solidFill>
              </a:rPr>
              <a:t>, </a:t>
            </a:r>
            <a:r>
              <a:rPr lang="en-US" sz="3600" dirty="0" smtClean="0">
                <a:solidFill>
                  <a:schemeClr val="accent2">
                    <a:alpha val="99000"/>
                  </a:schemeClr>
                </a:solidFill>
              </a:rPr>
              <a:t>transforms</a:t>
            </a:r>
            <a:r>
              <a:rPr lang="en-US" sz="3600" dirty="0">
                <a:solidFill>
                  <a:schemeClr val="accent2">
                    <a:alpha val="99000"/>
                  </a:schemeClr>
                </a:solidFill>
              </a:rPr>
              <a:t>, </a:t>
            </a:r>
            <a:r>
              <a:rPr lang="en-US" sz="3600" dirty="0" smtClean="0">
                <a:solidFill>
                  <a:schemeClr val="accent2">
                    <a:alpha val="99000"/>
                  </a:schemeClr>
                </a:solidFill>
              </a:rPr>
              <a:t>gradients</a:t>
            </a:r>
            <a:r>
              <a:rPr lang="en-US" sz="3600" dirty="0">
                <a:solidFill>
                  <a:schemeClr val="accent2">
                    <a:alpha val="99000"/>
                  </a:schemeClr>
                </a:solidFill>
              </a:rPr>
              <a:t>, patterns, masking,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clipping</a:t>
            </a:r>
            <a:r>
              <a:rPr lang="en-US" sz="3600" dirty="0">
                <a:solidFill>
                  <a:schemeClr val="accent2">
                    <a:alpha val="99000"/>
                  </a:schemeClr>
                </a:solidFill>
              </a:rPr>
              <a:t>, markers, </a:t>
            </a:r>
            <a:r>
              <a:rPr lang="en-US" sz="3600" dirty="0" smtClean="0">
                <a:solidFill>
                  <a:schemeClr val="accent2">
                    <a:alpha val="99000"/>
                  </a:schemeClr>
                </a:solidFill>
              </a:rPr>
              <a:t>linking </a:t>
            </a:r>
            <a:r>
              <a:rPr lang="en-US" sz="3600" dirty="0">
                <a:solidFill>
                  <a:schemeClr val="accent2">
                    <a:alpha val="99000"/>
                  </a:schemeClr>
                </a:solidFill>
              </a:rPr>
              <a:t>and views</a:t>
            </a:r>
          </a:p>
        </p:txBody>
      </p:sp>
      <p:sp>
        <p:nvSpPr>
          <p:cNvPr id="4" name="Freeform 14"/>
          <p:cNvSpPr>
            <a:spLocks noEditPoints="1"/>
          </p:cNvSpPr>
          <p:nvPr/>
        </p:nvSpPr>
        <p:spPr bwMode="black">
          <a:xfrm>
            <a:off x="9939647" y="4514025"/>
            <a:ext cx="1736416" cy="1735963"/>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295622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447799"/>
            <a:ext cx="11149013" cy="2331407"/>
          </a:xfrm>
        </p:spPr>
        <p:txBody>
          <a:bodyPr/>
          <a:lstStyle/>
          <a:p>
            <a:r>
              <a:rPr lang="en-US" dirty="0">
                <a:solidFill>
                  <a:schemeClr val="accent2">
                    <a:alpha val="99000"/>
                  </a:schemeClr>
                </a:solidFill>
              </a:rPr>
              <a:t>A block element that allows developers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to draw </a:t>
            </a:r>
            <a:r>
              <a:rPr lang="en-US" dirty="0">
                <a:solidFill>
                  <a:schemeClr val="accent2">
                    <a:alpha val="99000"/>
                  </a:schemeClr>
                </a:solidFill>
              </a:rPr>
              <a:t>2d graphics using JavaScript</a:t>
            </a:r>
          </a:p>
          <a:p>
            <a:r>
              <a:rPr lang="en-US" dirty="0"/>
              <a:t>Methods for drawing include: </a:t>
            </a:r>
            <a:r>
              <a:rPr lang="en-US" dirty="0" smtClean="0"/>
              <a:t/>
            </a:r>
            <a:br>
              <a:rPr lang="en-US" dirty="0" smtClean="0"/>
            </a:br>
            <a:r>
              <a:rPr lang="en-US" b="1" dirty="0" smtClean="0"/>
              <a:t>paths</a:t>
            </a:r>
            <a:r>
              <a:rPr lang="en-US" b="1" dirty="0"/>
              <a:t>, boxes, circles, text and rasterized images</a:t>
            </a:r>
          </a:p>
        </p:txBody>
      </p:sp>
      <p:sp>
        <p:nvSpPr>
          <p:cNvPr id="28" name="Rectangle 27"/>
          <p:cNvSpPr/>
          <p:nvPr/>
        </p:nvSpPr>
        <p:spPr bwMode="auto">
          <a:xfrm>
            <a:off x="517525" y="4634944"/>
            <a:ext cx="9466263"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75863" y="4785241"/>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10244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447799"/>
            <a:ext cx="11149013" cy="3551742"/>
          </a:xfrm>
        </p:spPr>
        <p:txBody>
          <a:bodyPr/>
          <a:lstStyle/>
          <a:p>
            <a:pPr marL="0" indent="3175">
              <a:spcBef>
                <a:spcPct val="20000"/>
              </a:spcBef>
              <a:spcAft>
                <a:spcPts val="1200"/>
              </a:spcAft>
            </a:pPr>
            <a:r>
              <a:rPr lang="en-US" sz="3600" dirty="0">
                <a:solidFill>
                  <a:schemeClr val="accent2">
                    <a:alpha val="99000"/>
                  </a:schemeClr>
                </a:solidFill>
              </a:rPr>
              <a:t>Support for the HTML5 &lt;video&gt; element</a:t>
            </a:r>
          </a:p>
          <a:p>
            <a:pPr marL="0" indent="3175">
              <a:spcBef>
                <a:spcPct val="20000"/>
              </a:spcBef>
              <a:spcAft>
                <a:spcPts val="1200"/>
              </a:spcAft>
            </a:pPr>
            <a:r>
              <a:rPr lang="en-US" sz="3600" dirty="0"/>
              <a:t>Industry-standard MPEG-4/H.264 video</a:t>
            </a:r>
          </a:p>
          <a:p>
            <a:pPr marL="0" indent="3175">
              <a:spcBef>
                <a:spcPct val="20000"/>
              </a:spcBef>
              <a:spcAft>
                <a:spcPts val="1200"/>
              </a:spcAft>
            </a:pPr>
            <a:r>
              <a:rPr lang="en-US" sz="3600" dirty="0">
                <a:solidFill>
                  <a:schemeClr val="accent2">
                    <a:alpha val="99000"/>
                  </a:schemeClr>
                </a:solidFill>
              </a:rPr>
              <a:t>Video can be composited </a:t>
            </a:r>
            <a:r>
              <a:rPr lang="en-US" sz="3600" dirty="0" smtClean="0">
                <a:solidFill>
                  <a:schemeClr val="accent2">
                    <a:alpha val="99000"/>
                  </a:schemeClr>
                </a:solidFill>
              </a:rPr>
              <a:t>with </a:t>
            </a:r>
            <a:r>
              <a:rPr lang="en-US" sz="3600" dirty="0">
                <a:solidFill>
                  <a:schemeClr val="accent2">
                    <a:alpha val="99000"/>
                  </a:schemeClr>
                </a:solidFill>
              </a:rPr>
              <a:t>anything else on the page</a:t>
            </a:r>
          </a:p>
          <a:p>
            <a:pPr marL="0" indent="3175">
              <a:spcBef>
                <a:spcPct val="20000"/>
              </a:spcBef>
              <a:spcAft>
                <a:spcPts val="1200"/>
              </a:spcAft>
            </a:pPr>
            <a:r>
              <a:rPr lang="en-US" sz="3600" dirty="0"/>
              <a:t>HTML content, images, SVG graphics</a:t>
            </a:r>
          </a:p>
          <a:p>
            <a:pPr marL="0" indent="3175">
              <a:spcBef>
                <a:spcPct val="20000"/>
              </a:spcBef>
              <a:spcAft>
                <a:spcPts val="1200"/>
              </a:spcAft>
            </a:pPr>
            <a:r>
              <a:rPr lang="en-US" sz="3600" dirty="0">
                <a:solidFill>
                  <a:schemeClr val="accent2">
                    <a:alpha val="99000"/>
                  </a:schemeClr>
                </a:solidFill>
              </a:rPr>
              <a:t>Hardware accelerated, </a:t>
            </a:r>
            <a:r>
              <a:rPr lang="en-US" sz="3600" dirty="0" smtClean="0">
                <a:solidFill>
                  <a:schemeClr val="accent2">
                    <a:alpha val="99000"/>
                  </a:schemeClr>
                </a:solidFill>
              </a:rPr>
              <a:t>GPU-based </a:t>
            </a:r>
            <a:r>
              <a:rPr lang="en-US" sz="3600" dirty="0">
                <a:solidFill>
                  <a:schemeClr val="accent2">
                    <a:alpha val="99000"/>
                  </a:schemeClr>
                </a:solidFill>
              </a:rPr>
              <a:t>decoding</a:t>
            </a:r>
          </a:p>
        </p:txBody>
      </p:sp>
      <p:sp>
        <p:nvSpPr>
          <p:cNvPr id="4" name="Freeform 114"/>
          <p:cNvSpPr>
            <a:spLocks noEditPoints="1"/>
          </p:cNvSpPr>
          <p:nvPr/>
        </p:nvSpPr>
        <p:spPr bwMode="black">
          <a:xfrm>
            <a:off x="9488384" y="4521003"/>
            <a:ext cx="2187679" cy="1728985"/>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650361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7525" y="1141413"/>
            <a:ext cx="11149013" cy="2936188"/>
          </a:xfrm>
        </p:spPr>
        <p:txBody>
          <a:bodyPr/>
          <a:lstStyle/>
          <a:p>
            <a:pPr marL="0" indent="3175">
              <a:spcBef>
                <a:spcPct val="20000"/>
              </a:spcBef>
              <a:spcAft>
                <a:spcPts val="1200"/>
              </a:spcAft>
            </a:pPr>
            <a:r>
              <a:rPr lang="en-US" sz="2200" b="1" dirty="0">
                <a:solidFill>
                  <a:schemeClr val="accent2">
                    <a:alpha val="99000"/>
                  </a:schemeClr>
                </a:solidFill>
                <a:latin typeface="+mn-lt"/>
              </a:rPr>
              <a:t>src</a:t>
            </a:r>
            <a:r>
              <a:rPr lang="en-US" sz="2200" dirty="0"/>
              <a:t> – specifies the location to pull the source file</a:t>
            </a:r>
          </a:p>
          <a:p>
            <a:pPr marL="0" indent="3175">
              <a:spcBef>
                <a:spcPct val="20000"/>
              </a:spcBef>
              <a:spcAft>
                <a:spcPts val="1200"/>
              </a:spcAft>
            </a:pPr>
            <a:r>
              <a:rPr lang="en-US" sz="2200" b="1" dirty="0" err="1">
                <a:solidFill>
                  <a:schemeClr val="accent2">
                    <a:alpha val="99000"/>
                  </a:schemeClr>
                </a:solidFill>
                <a:latin typeface="+mn-lt"/>
              </a:rPr>
              <a:t>autoplay</a:t>
            </a:r>
            <a:r>
              <a:rPr lang="en-US" sz="2200" dirty="0"/>
              <a:t> – if present starts playing as soon as it’s ready</a:t>
            </a:r>
          </a:p>
          <a:p>
            <a:pPr marL="0" indent="3175">
              <a:spcBef>
                <a:spcPct val="20000"/>
              </a:spcBef>
              <a:spcAft>
                <a:spcPts val="1200"/>
              </a:spcAft>
            </a:pPr>
            <a:r>
              <a:rPr lang="en-US" sz="2200" b="1" dirty="0">
                <a:solidFill>
                  <a:schemeClr val="accent2">
                    <a:alpha val="99000"/>
                  </a:schemeClr>
                </a:solidFill>
                <a:latin typeface="+mn-lt"/>
              </a:rPr>
              <a:t>controls</a:t>
            </a:r>
            <a:r>
              <a:rPr lang="en-US" sz="2200" dirty="0"/>
              <a:t> – if present displays controls</a:t>
            </a:r>
          </a:p>
          <a:p>
            <a:pPr marL="0" indent="3175">
              <a:spcBef>
                <a:spcPct val="20000"/>
              </a:spcBef>
              <a:spcAft>
                <a:spcPts val="1200"/>
              </a:spcAft>
            </a:pPr>
            <a:r>
              <a:rPr lang="en-US" sz="2200" b="1" dirty="0">
                <a:solidFill>
                  <a:schemeClr val="accent2">
                    <a:alpha val="99000"/>
                  </a:schemeClr>
                </a:solidFill>
                <a:latin typeface="+mn-lt"/>
              </a:rPr>
              <a:t>preload</a:t>
            </a:r>
            <a:r>
              <a:rPr lang="en-US" sz="2200" dirty="0"/>
              <a:t> – if present loads source at page load</a:t>
            </a:r>
          </a:p>
          <a:p>
            <a:pPr marL="0" indent="3175">
              <a:spcBef>
                <a:spcPct val="20000"/>
              </a:spcBef>
              <a:spcAft>
                <a:spcPts val="1200"/>
              </a:spcAft>
            </a:pPr>
            <a:r>
              <a:rPr lang="en-US" sz="2200" b="1" dirty="0">
                <a:solidFill>
                  <a:schemeClr val="accent2">
                    <a:alpha val="99000"/>
                  </a:schemeClr>
                </a:solidFill>
                <a:latin typeface="+mn-lt"/>
              </a:rPr>
              <a:t>loop</a:t>
            </a:r>
            <a:r>
              <a:rPr lang="en-US" sz="2200" dirty="0"/>
              <a:t> – if present loops back to the beginning of the video</a:t>
            </a:r>
          </a:p>
          <a:p>
            <a:pPr marL="0" indent="3175">
              <a:spcBef>
                <a:spcPct val="20000"/>
              </a:spcBef>
              <a:spcAft>
                <a:spcPts val="1200"/>
              </a:spcAft>
            </a:pPr>
            <a:r>
              <a:rPr lang="en-US" sz="2200" b="1" dirty="0">
                <a:solidFill>
                  <a:schemeClr val="accent2">
                    <a:alpha val="99000"/>
                  </a:schemeClr>
                </a:solidFill>
                <a:latin typeface="+mn-lt"/>
              </a:rPr>
              <a:t>height &amp; width </a:t>
            </a:r>
            <a:r>
              <a:rPr lang="en-US" sz="2200" dirty="0"/>
              <a:t>– specifies the height &amp; width of the player</a:t>
            </a:r>
          </a:p>
        </p:txBody>
      </p:sp>
      <p:sp>
        <p:nvSpPr>
          <p:cNvPr id="4" name="Rectangle 3"/>
          <p:cNvSpPr/>
          <p:nvPr/>
        </p:nvSpPr>
        <p:spPr bwMode="auto">
          <a:xfrm>
            <a:off x="517525" y="4373688"/>
            <a:ext cx="9466264" cy="187630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&lt;video src="video.mp4" id="</a:t>
            </a:r>
            <a:r>
              <a:rPr lang="en-US" sz="2000" dirty="0" err="1">
                <a:solidFill>
                  <a:schemeClr val="bg1">
                    <a:alpha val="99000"/>
                  </a:schemeClr>
                </a:solidFill>
                <a:latin typeface="Consolas" pitchFamily="49" charset="0"/>
                <a:cs typeface="Consolas" pitchFamily="49" charset="0"/>
              </a:rPr>
              <a:t>videoTag</a:t>
            </a:r>
            <a:r>
              <a:rPr lang="en-US" sz="2000" dirty="0">
                <a:solidFill>
                  <a:schemeClr val="bg1">
                    <a:alpha val="99000"/>
                  </a:schemeClr>
                </a:solidFill>
                <a:latin typeface="Consolas" pitchFamily="49" charset="0"/>
                <a:cs typeface="Consolas" pitchFamily="49" charset="0"/>
              </a:rPr>
              <a:t>" width="640px" height="360px"&gt;</a:t>
            </a:r>
          </a:p>
          <a:p>
            <a:r>
              <a:rPr lang="en-US" sz="2000" dirty="0">
                <a:solidFill>
                  <a:schemeClr val="bg1">
                    <a:alpha val="99000"/>
                  </a:schemeClr>
                </a:solidFill>
                <a:latin typeface="Consolas" pitchFamily="49" charset="0"/>
                <a:cs typeface="Consolas" pitchFamily="49" charset="0"/>
              </a:rPr>
              <a:t>  &lt;!-- Only shown when browser doesn’t support video --&gt;</a:t>
            </a:r>
          </a:p>
          <a:p>
            <a:r>
              <a:rPr lang="en-US" sz="2000" dirty="0">
                <a:solidFill>
                  <a:schemeClr val="bg1">
                    <a:alpha val="99000"/>
                  </a:schemeClr>
                </a:solidFill>
                <a:latin typeface="Consolas" pitchFamily="49" charset="0"/>
                <a:cs typeface="Consolas" pitchFamily="49" charset="0"/>
              </a:rPr>
              <a:t>  &lt;!-- You Could Embed Flash or Silverlight Video Here --&gt;</a:t>
            </a:r>
          </a:p>
          <a:p>
            <a:r>
              <a:rPr lang="en-US" sz="2000" dirty="0">
                <a:solidFill>
                  <a:schemeClr val="bg1">
                    <a:alpha val="99000"/>
                  </a:schemeClr>
                </a:solidFill>
                <a:latin typeface="Consolas" pitchFamily="49" charset="0"/>
                <a:cs typeface="Consolas" pitchFamily="49" charset="0"/>
              </a:rPr>
              <a:t>&lt;/video&gt;</a:t>
            </a:r>
          </a:p>
        </p:txBody>
      </p:sp>
      <p:sp>
        <p:nvSpPr>
          <p:cNvPr id="5" name="Freeform 114"/>
          <p:cNvSpPr>
            <a:spLocks noEditPoints="1"/>
          </p:cNvSpPr>
          <p:nvPr/>
        </p:nvSpPr>
        <p:spPr bwMode="black">
          <a:xfrm>
            <a:off x="10018710" y="1954581"/>
            <a:ext cx="1657353" cy="1309853"/>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497491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7525" y="1141413"/>
            <a:ext cx="11149013" cy="3283976"/>
          </a:xfrm>
        </p:spPr>
        <p:txBody>
          <a:bodyPr/>
          <a:lstStyle/>
          <a:p>
            <a:pPr marL="0" indent="3175">
              <a:spcBef>
                <a:spcPts val="1200"/>
              </a:spcBef>
              <a:spcAft>
                <a:spcPts val="0"/>
              </a:spcAft>
            </a:pPr>
            <a:r>
              <a:rPr lang="en-US" sz="2400" dirty="0"/>
              <a:t>Industry-standard MP3 and AAC audio</a:t>
            </a:r>
          </a:p>
          <a:p>
            <a:pPr marL="0" indent="3175">
              <a:spcBef>
                <a:spcPts val="1200"/>
              </a:spcBef>
              <a:spcAft>
                <a:spcPts val="0"/>
              </a:spcAft>
            </a:pPr>
            <a:r>
              <a:rPr lang="en-US" sz="2400" dirty="0"/>
              <a:t>Fully scriptable via the DOM</a:t>
            </a:r>
          </a:p>
          <a:p>
            <a:pPr marL="0">
              <a:spcBef>
                <a:spcPts val="600"/>
              </a:spcBef>
              <a:spcAft>
                <a:spcPts val="0"/>
              </a:spcAft>
            </a:pPr>
            <a:r>
              <a:rPr lang="en-US" sz="3200" dirty="0">
                <a:gradFill>
                  <a:gsLst>
                    <a:gs pos="0">
                      <a:schemeClr val="accent2"/>
                    </a:gs>
                    <a:gs pos="100000">
                      <a:schemeClr val="accent2"/>
                    </a:gs>
                  </a:gsLst>
                  <a:lin ang="5400000" scaled="0"/>
                </a:gradFill>
              </a:rPr>
              <a:t>Attributes</a:t>
            </a:r>
          </a:p>
          <a:p>
            <a:pPr marL="0" indent="3175">
              <a:spcBef>
                <a:spcPts val="1200"/>
              </a:spcBef>
              <a:spcAft>
                <a:spcPts val="0"/>
              </a:spcAft>
            </a:pPr>
            <a:r>
              <a:rPr lang="en-US" sz="2200" b="1" dirty="0">
                <a:solidFill>
                  <a:schemeClr val="accent2">
                    <a:alpha val="99000"/>
                  </a:schemeClr>
                </a:solidFill>
                <a:latin typeface="+mn-lt"/>
              </a:rPr>
              <a:t>src </a:t>
            </a:r>
            <a:r>
              <a:rPr lang="en-US" sz="2400" dirty="0"/>
              <a:t>– specifies the location to pull the source file</a:t>
            </a:r>
          </a:p>
          <a:p>
            <a:pPr marL="0" indent="3175">
              <a:spcBef>
                <a:spcPts val="1200"/>
              </a:spcBef>
              <a:spcAft>
                <a:spcPts val="0"/>
              </a:spcAft>
            </a:pPr>
            <a:r>
              <a:rPr lang="en-US" sz="2200" b="1" dirty="0" err="1">
                <a:solidFill>
                  <a:schemeClr val="accent2">
                    <a:alpha val="99000"/>
                  </a:schemeClr>
                </a:solidFill>
                <a:latin typeface="+mn-lt"/>
              </a:rPr>
              <a:t>autoplay</a:t>
            </a:r>
            <a:r>
              <a:rPr lang="en-US" sz="2200" b="1" dirty="0">
                <a:solidFill>
                  <a:schemeClr val="accent2">
                    <a:alpha val="99000"/>
                  </a:schemeClr>
                </a:solidFill>
                <a:latin typeface="+mn-lt"/>
              </a:rPr>
              <a:t> </a:t>
            </a:r>
            <a:r>
              <a:rPr lang="en-US" sz="2400" dirty="0"/>
              <a:t>– if present starts playing as soon as it’s ready</a:t>
            </a:r>
          </a:p>
          <a:p>
            <a:pPr marL="0" indent="3175">
              <a:spcBef>
                <a:spcPts val="1200"/>
              </a:spcBef>
              <a:spcAft>
                <a:spcPts val="0"/>
              </a:spcAft>
            </a:pPr>
            <a:r>
              <a:rPr lang="en-US" sz="2200" b="1" dirty="0">
                <a:solidFill>
                  <a:schemeClr val="accent2">
                    <a:alpha val="99000"/>
                  </a:schemeClr>
                </a:solidFill>
                <a:latin typeface="+mn-lt"/>
              </a:rPr>
              <a:t>controls</a:t>
            </a:r>
            <a:r>
              <a:rPr lang="en-US" sz="2400" dirty="0"/>
              <a:t> – if present displays controls</a:t>
            </a:r>
          </a:p>
          <a:p>
            <a:pPr marL="0" indent="3175">
              <a:spcBef>
                <a:spcPts val="1200"/>
              </a:spcBef>
              <a:spcAft>
                <a:spcPts val="0"/>
              </a:spcAft>
            </a:pPr>
            <a:r>
              <a:rPr lang="en-US" sz="2200" b="1" dirty="0">
                <a:solidFill>
                  <a:schemeClr val="accent2">
                    <a:alpha val="99000"/>
                  </a:schemeClr>
                </a:solidFill>
                <a:latin typeface="+mn-lt"/>
              </a:rPr>
              <a:t>preload</a:t>
            </a:r>
            <a:r>
              <a:rPr lang="en-US" sz="2400" dirty="0"/>
              <a:t> – if present loads source at page load</a:t>
            </a:r>
          </a:p>
        </p:txBody>
      </p:sp>
      <p:sp>
        <p:nvSpPr>
          <p:cNvPr id="5" name="Rectangle 4"/>
          <p:cNvSpPr/>
          <p:nvPr/>
        </p:nvSpPr>
        <p:spPr bwMode="auto">
          <a:xfrm>
            <a:off x="517525" y="4655127"/>
            <a:ext cx="8378825"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&lt;audio src="audio.mp3" id="</a:t>
            </a:r>
            <a:r>
              <a:rPr lang="en-US" sz="2000" dirty="0" err="1">
                <a:solidFill>
                  <a:schemeClr val="bg1">
                    <a:alpha val="99000"/>
                  </a:schemeClr>
                </a:solidFill>
                <a:latin typeface="Consolas" pitchFamily="49" charset="0"/>
                <a:cs typeface="Consolas" pitchFamily="49" charset="0"/>
              </a:rPr>
              <a:t>audioTag</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autoplay</a:t>
            </a:r>
            <a:r>
              <a:rPr lang="en-US" sz="2000" dirty="0">
                <a:solidFill>
                  <a:schemeClr val="bg1">
                    <a:alpha val="99000"/>
                  </a:schemeClr>
                </a:solidFill>
                <a:latin typeface="Consolas" pitchFamily="49" charset="0"/>
                <a:cs typeface="Consolas" pitchFamily="49" charset="0"/>
              </a:rPr>
              <a:t> controls&gt;</a:t>
            </a:r>
          </a:p>
          <a:p>
            <a:r>
              <a:rPr lang="en-US" sz="2000" dirty="0">
                <a:solidFill>
                  <a:schemeClr val="bg1">
                    <a:alpha val="99000"/>
                  </a:schemeClr>
                </a:solidFill>
                <a:latin typeface="Consolas" pitchFamily="49" charset="0"/>
                <a:cs typeface="Consolas" pitchFamily="49" charset="0"/>
              </a:rPr>
              <a:t>  &lt;!-- Only shown when browser doesn’t support audio --&gt;</a:t>
            </a:r>
          </a:p>
          <a:p>
            <a:r>
              <a:rPr lang="en-US" sz="2000" dirty="0">
                <a:solidFill>
                  <a:schemeClr val="bg1">
                    <a:alpha val="99000"/>
                  </a:schemeClr>
                </a:solidFill>
                <a:latin typeface="Consolas" pitchFamily="49" charset="0"/>
                <a:cs typeface="Consolas" pitchFamily="49" charset="0"/>
              </a:rPr>
              <a:t>  &lt;!-- You could embed Flash or Silverlight audio here --&gt;</a:t>
            </a:r>
          </a:p>
          <a:p>
            <a:r>
              <a:rPr lang="en-US" sz="2000" dirty="0">
                <a:solidFill>
                  <a:schemeClr val="bg1">
                    <a:alpha val="99000"/>
                  </a:schemeClr>
                </a:solidFill>
                <a:latin typeface="Consolas" pitchFamily="49" charset="0"/>
                <a:cs typeface="Consolas" pitchFamily="49" charset="0"/>
              </a:rPr>
              <a:t>&lt;/audio&gt;</a:t>
            </a:r>
          </a:p>
        </p:txBody>
      </p:sp>
    </p:spTree>
    <p:extLst>
      <p:ext uri="{BB962C8B-B14F-4D97-AF65-F5344CB8AC3E}">
        <p14:creationId xmlns:p14="http://schemas.microsoft.com/office/powerpoint/2010/main" val="294022811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Fonts &amp; @font-face</a:t>
            </a:r>
          </a:p>
        </p:txBody>
      </p:sp>
      <p:sp>
        <p:nvSpPr>
          <p:cNvPr id="18" name="Text Placeholder 17"/>
          <p:cNvSpPr>
            <a:spLocks noGrp="1"/>
          </p:cNvSpPr>
          <p:nvPr>
            <p:ph type="body" sz="quarter" idx="10"/>
          </p:nvPr>
        </p:nvSpPr>
        <p:spPr>
          <a:xfrm>
            <a:off x="519112" y="1447799"/>
            <a:ext cx="11149013" cy="818686"/>
          </a:xfrm>
        </p:spPr>
        <p:txBody>
          <a:bodyPr/>
          <a:lstStyle/>
          <a:p>
            <a:pPr marL="0" indent="3175">
              <a:spcBef>
                <a:spcPts val="1200"/>
              </a:spcBef>
              <a:spcAft>
                <a:spcPts val="0"/>
              </a:spcAft>
            </a:pPr>
            <a:r>
              <a:rPr lang="en-US" sz="2400" dirty="0">
                <a:solidFill>
                  <a:schemeClr val="accent2">
                    <a:alpha val="99000"/>
                  </a:schemeClr>
                </a:solidFill>
              </a:rPr>
              <a:t>Web Open Font Format allows you to package and deliver fonts as needed, per site</a:t>
            </a:r>
          </a:p>
          <a:p>
            <a:pPr marL="0" indent="3175">
              <a:spcBef>
                <a:spcPts val="1200"/>
              </a:spcBef>
              <a:spcAft>
                <a:spcPts val="0"/>
              </a:spcAft>
            </a:pPr>
            <a:r>
              <a:rPr lang="en-US" sz="2400" dirty="0"/>
              <a:t>Designed for web use with the @font-face declaration</a:t>
            </a:r>
          </a:p>
        </p:txBody>
      </p:sp>
      <p:sp>
        <p:nvSpPr>
          <p:cNvPr id="5" name="Rectangle 4"/>
          <p:cNvSpPr/>
          <p:nvPr/>
        </p:nvSpPr>
        <p:spPr bwMode="auto">
          <a:xfrm>
            <a:off x="517524" y="2711144"/>
            <a:ext cx="7559676"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src: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1401371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9112" y="1447799"/>
            <a:ext cx="11149013" cy="332399"/>
          </a:xfrm>
        </p:spPr>
        <p:txBody>
          <a:bodyPr/>
          <a:lstStyle/>
          <a:p>
            <a:pPr marL="0" indent="3175">
              <a:spcBef>
                <a:spcPts val="1200"/>
              </a:spcBef>
              <a:spcAft>
                <a:spcPts val="0"/>
              </a:spcAft>
            </a:pPr>
            <a:r>
              <a:rPr lang="en-US" sz="2400" dirty="0"/>
              <a:t>Selectively style page based on properties of the media</a:t>
            </a:r>
          </a:p>
        </p:txBody>
      </p:sp>
      <p:sp>
        <p:nvSpPr>
          <p:cNvPr id="5" name="Rectangle 4"/>
          <p:cNvSpPr/>
          <p:nvPr/>
        </p:nvSpPr>
        <p:spPr bwMode="auto">
          <a:xfrm>
            <a:off x="517525" y="2711144"/>
            <a:ext cx="7407275"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src: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7045469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19112" y="1447799"/>
            <a:ext cx="11149013" cy="1637371"/>
          </a:xfrm>
        </p:spPr>
        <p:txBody>
          <a:bodyPr/>
          <a:lstStyle/>
          <a:p>
            <a:pPr marL="0" indent="3175">
              <a:spcBef>
                <a:spcPts val="1200"/>
              </a:spcBef>
              <a:spcAft>
                <a:spcPts val="0"/>
              </a:spcAft>
            </a:pPr>
            <a:r>
              <a:rPr lang="en-US" sz="3200" dirty="0">
                <a:solidFill>
                  <a:schemeClr val="accent2">
                    <a:alpha val="99000"/>
                  </a:schemeClr>
                </a:solidFill>
              </a:rPr>
              <a:t>Alpha color with </a:t>
            </a:r>
            <a:r>
              <a:rPr lang="en-US" sz="3200" dirty="0" err="1">
                <a:solidFill>
                  <a:schemeClr val="accent2">
                    <a:alpha val="99000"/>
                  </a:schemeClr>
                </a:solidFill>
              </a:rPr>
              <a:t>rgba</a:t>
            </a:r>
            <a:r>
              <a:rPr lang="en-US" sz="3200" dirty="0">
                <a:solidFill>
                  <a:schemeClr val="accent2">
                    <a:alpha val="99000"/>
                  </a:schemeClr>
                </a:solidFill>
              </a:rPr>
              <a:t>() and </a:t>
            </a:r>
            <a:r>
              <a:rPr lang="en-US" sz="3200" dirty="0" err="1">
                <a:solidFill>
                  <a:schemeClr val="accent2">
                    <a:alpha val="99000"/>
                  </a:schemeClr>
                </a:solidFill>
              </a:rPr>
              <a:t>hsla</a:t>
            </a:r>
            <a:r>
              <a:rPr lang="en-US" sz="3200" dirty="0">
                <a:solidFill>
                  <a:schemeClr val="accent2">
                    <a:alpha val="99000"/>
                  </a:schemeClr>
                </a:solidFill>
              </a:rPr>
              <a:t>() color functions</a:t>
            </a:r>
          </a:p>
          <a:p>
            <a:pPr marL="0" indent="3175">
              <a:spcBef>
                <a:spcPts val="1200"/>
              </a:spcBef>
              <a:spcAft>
                <a:spcPts val="0"/>
              </a:spcAft>
            </a:pPr>
            <a:r>
              <a:rPr lang="en-US" sz="3200" dirty="0"/>
              <a:t>Transparency control with the opacity property</a:t>
            </a:r>
          </a:p>
          <a:p>
            <a:pPr marL="0" indent="3175">
              <a:spcBef>
                <a:spcPts val="1200"/>
              </a:spcBef>
              <a:spcAft>
                <a:spcPts val="0"/>
              </a:spcAft>
            </a:pPr>
            <a:r>
              <a:rPr lang="en-US" sz="3200" dirty="0">
                <a:solidFill>
                  <a:schemeClr val="accent2">
                    <a:alpha val="99000"/>
                  </a:schemeClr>
                </a:solidFill>
              </a:rPr>
              <a:t>Can be used with any property that takes the color property</a:t>
            </a:r>
          </a:p>
        </p:txBody>
      </p:sp>
      <p:sp>
        <p:nvSpPr>
          <p:cNvPr id="5" name="Rectangle 4"/>
          <p:cNvSpPr/>
          <p:nvPr/>
        </p:nvSpPr>
        <p:spPr bwMode="auto">
          <a:xfrm>
            <a:off x="517525" y="3316785"/>
            <a:ext cx="6016625"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azure;</a:t>
            </a: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err="1">
                <a:solidFill>
                  <a:schemeClr val="bg1">
                    <a:alpha val="99000"/>
                  </a:schemeClr>
                </a:solidFill>
                <a:latin typeface="Consolas" pitchFamily="49" charset="0"/>
                <a:cs typeface="Consolas" pitchFamily="49" charset="0"/>
              </a:rPr>
              <a:t>cornsilk</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37704546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6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Windows and the Web</a:t>
            </a:r>
          </a:p>
          <a:p>
            <a:r>
              <a:rPr lang="en-US" sz="3200" dirty="0" smtClean="0"/>
              <a:t>Pinned Sites</a:t>
            </a:r>
          </a:p>
          <a:p>
            <a:r>
              <a:rPr lang="en-US" sz="3200" dirty="0" smtClean="0"/>
              <a:t>Interoperable</a:t>
            </a:r>
          </a:p>
          <a:p>
            <a:r>
              <a:rPr lang="en-US" sz="3200" dirty="0" smtClean="0"/>
              <a:t>IE9 &amp;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Backgrounds &amp; Borders</a:t>
            </a:r>
          </a:p>
        </p:txBody>
      </p:sp>
      <p:sp>
        <p:nvSpPr>
          <p:cNvPr id="18" name="Text Placeholder 17"/>
          <p:cNvSpPr>
            <a:spLocks noGrp="1"/>
          </p:cNvSpPr>
          <p:nvPr>
            <p:ph type="body" sz="quarter" idx="10"/>
          </p:nvPr>
        </p:nvSpPr>
        <p:spPr>
          <a:xfrm>
            <a:off x="519112" y="1447799"/>
            <a:ext cx="11149013" cy="1969770"/>
          </a:xfrm>
        </p:spPr>
        <p:txBody>
          <a:bodyPr/>
          <a:lstStyle/>
          <a:p>
            <a:pPr marL="0" indent="3175">
              <a:spcBef>
                <a:spcPts val="1200"/>
              </a:spcBef>
              <a:spcAft>
                <a:spcPts val="0"/>
              </a:spcAft>
            </a:pPr>
            <a:r>
              <a:rPr lang="en-US" dirty="0">
                <a:solidFill>
                  <a:schemeClr val="accent2">
                    <a:alpha val="99000"/>
                  </a:schemeClr>
                </a:solidFill>
              </a:rPr>
              <a:t>Round corners with the border-radius property</a:t>
            </a:r>
          </a:p>
          <a:p>
            <a:pPr marL="0" indent="3175">
              <a:spcBef>
                <a:spcPts val="1200"/>
              </a:spcBef>
              <a:spcAft>
                <a:spcPts val="0"/>
              </a:spcAft>
            </a:pPr>
            <a:r>
              <a:rPr lang="en-US" dirty="0"/>
              <a:t>Multiple background images per element</a:t>
            </a:r>
          </a:p>
          <a:p>
            <a:pPr marL="0" indent="3175">
              <a:spcBef>
                <a:spcPts val="1200"/>
              </a:spcBef>
              <a:spcAft>
                <a:spcPts val="0"/>
              </a:spcAft>
            </a:pPr>
            <a:r>
              <a:rPr lang="en-US" dirty="0">
                <a:solidFill>
                  <a:schemeClr val="accent2">
                    <a:alpha val="99000"/>
                  </a:schemeClr>
                </a:solidFill>
              </a:rPr>
              <a:t>Box-shadow property on block elements</a:t>
            </a:r>
          </a:p>
        </p:txBody>
      </p:sp>
      <p:sp>
        <p:nvSpPr>
          <p:cNvPr id="5" name="Rectangle 4"/>
          <p:cNvSpPr/>
          <p:nvPr/>
        </p:nvSpPr>
        <p:spPr bwMode="auto">
          <a:xfrm>
            <a:off x="517525" y="3542417"/>
            <a:ext cx="6144532"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49619" y="3445628"/>
            <a:ext cx="4821694" cy="290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633119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Key Press (F12) Developer Tools</a:t>
            </a:r>
            <a:endParaRPr lang="en-US" dirty="0"/>
          </a:p>
        </p:txBody>
      </p:sp>
      <p:pic>
        <p:nvPicPr>
          <p:cNvPr id="69634" name="Picture 2" descr="C:\Users\bradyg\AppData\Local\Temp\SNAGHTMLed6a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870" y="1175657"/>
            <a:ext cx="8163084" cy="505810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791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a Fast </a:t>
            </a:r>
            <a:br>
              <a:rPr lang="en-US" dirty="0" smtClean="0"/>
            </a:br>
            <a:r>
              <a:rPr lang="en-US" dirty="0" smtClean="0"/>
              <a:t>Web Experience</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12" y="228600"/>
            <a:ext cx="11149013" cy="664797"/>
          </a:xfrm>
        </p:spPr>
        <p:txBody>
          <a:bodyPr/>
          <a:lstStyle/>
          <a:p>
            <a:r>
              <a:rPr lang="en-US" sz="4800" dirty="0"/>
              <a:t>Example Scenario - The Wall Street Journal</a:t>
            </a:r>
          </a:p>
        </p:txBody>
      </p:sp>
      <p:pic>
        <p:nvPicPr>
          <p:cNvPr id="7" name="Picture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089" y="1141414"/>
            <a:ext cx="7759699" cy="5108574"/>
          </a:xfrm>
          <a:prstGeom prst="rect">
            <a:avLst/>
          </a:prstGeom>
          <a:noFill/>
          <a:ln>
            <a:noFill/>
          </a:ln>
        </p:spPr>
      </p:pic>
    </p:spTree>
    <p:extLst>
      <p:ext uri="{BB962C8B-B14F-4D97-AF65-F5344CB8AC3E}">
        <p14:creationId xmlns:p14="http://schemas.microsoft.com/office/powerpoint/2010/main" val="74002503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Some Markup Has Been Retrieved</a:t>
            </a:r>
            <a:endParaRPr lang="en-US" dirty="0"/>
          </a:p>
        </p:txBody>
      </p:sp>
      <p:pic>
        <p:nvPicPr>
          <p:cNvPr id="2" name="Picture Placeholder 1"/>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0913" y="1141413"/>
            <a:ext cx="7762875" cy="5108575"/>
          </a:xfrm>
          <a:prstGeom prst="rect">
            <a:avLst/>
          </a:prstGeom>
          <a:noFill/>
          <a:ln>
            <a:noFill/>
          </a:ln>
        </p:spPr>
      </p:pic>
    </p:spTree>
    <p:extLst>
      <p:ext uri="{BB962C8B-B14F-4D97-AF65-F5344CB8AC3E}">
        <p14:creationId xmlns:p14="http://schemas.microsoft.com/office/powerpoint/2010/main" val="11419497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Starts To Render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59700" cy="5108575"/>
          </a:xfrm>
          <a:prstGeom prst="rect">
            <a:avLst/>
          </a:prstGeom>
          <a:noFill/>
          <a:ln>
            <a:noFill/>
          </a:ln>
        </p:spPr>
      </p:pic>
    </p:spTree>
    <p:extLst>
      <p:ext uri="{BB962C8B-B14F-4D97-AF65-F5344CB8AC3E}">
        <p14:creationId xmlns:p14="http://schemas.microsoft.com/office/powerpoint/2010/main" val="18141037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Images Start To Appear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59700" cy="5107020"/>
          </a:xfrm>
          <a:prstGeom prst="rect">
            <a:avLst/>
          </a:prstGeom>
          <a:noFill/>
          <a:ln>
            <a:noFill/>
          </a:ln>
        </p:spPr>
      </p:pic>
    </p:spTree>
    <p:extLst>
      <p:ext uri="{BB962C8B-B14F-4D97-AF65-F5344CB8AC3E}">
        <p14:creationId xmlns:p14="http://schemas.microsoft.com/office/powerpoint/2010/main" val="396380440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Mast Head Appears</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62639" cy="5108575"/>
          </a:xfrm>
          <a:prstGeom prst="rect">
            <a:avLst/>
          </a:prstGeom>
          <a:noFill/>
          <a:ln>
            <a:noFill/>
          </a:ln>
        </p:spPr>
      </p:pic>
    </p:spTree>
    <p:extLst>
      <p:ext uri="{BB962C8B-B14F-4D97-AF65-F5344CB8AC3E}">
        <p14:creationId xmlns:p14="http://schemas.microsoft.com/office/powerpoint/2010/main" val="218947169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Column Starts To Render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59699" cy="5106640"/>
          </a:xfrm>
          <a:prstGeom prst="rect">
            <a:avLst/>
          </a:prstGeom>
          <a:noFill/>
          <a:ln>
            <a:noFill/>
          </a:ln>
        </p:spPr>
      </p:pic>
    </p:spTree>
    <p:extLst>
      <p:ext uri="{BB962C8B-B14F-4D97-AF65-F5344CB8AC3E}">
        <p14:creationId xmlns:p14="http://schemas.microsoft.com/office/powerpoint/2010/main" val="52464552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Personalized Content Starts To Appear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9" y="1141413"/>
            <a:ext cx="7759700" cy="5106641"/>
          </a:xfrm>
          <a:prstGeom prst="rect">
            <a:avLst/>
          </a:prstGeom>
          <a:noFill/>
          <a:ln>
            <a:noFill/>
          </a:ln>
        </p:spPr>
      </p:pic>
    </p:spTree>
    <p:extLst>
      <p:ext uri="{BB962C8B-B14F-4D97-AF65-F5344CB8AC3E}">
        <p14:creationId xmlns:p14="http://schemas.microsoft.com/office/powerpoint/2010/main" val="63468016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8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Advertisements Load</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9" y="1141413"/>
            <a:ext cx="7762638" cy="5108575"/>
          </a:xfrm>
          <a:prstGeom prst="rect">
            <a:avLst/>
          </a:prstGeom>
          <a:noFill/>
          <a:ln>
            <a:noFill/>
          </a:ln>
        </p:spPr>
      </p:pic>
    </p:spTree>
    <p:extLst>
      <p:ext uri="{BB962C8B-B14F-4D97-AF65-F5344CB8AC3E}">
        <p14:creationId xmlns:p14="http://schemas.microsoft.com/office/powerpoint/2010/main" val="15911289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62639" cy="5108575"/>
          </a:xfrm>
          <a:prstGeom prst="rect">
            <a:avLst/>
          </a:prstGeom>
          <a:noFill/>
          <a:ln>
            <a:noFill/>
          </a:ln>
        </p:spPr>
      </p:pic>
    </p:spTree>
    <p:extLst>
      <p:ext uri="{BB962C8B-B14F-4D97-AF65-F5344CB8AC3E}">
        <p14:creationId xmlns:p14="http://schemas.microsoft.com/office/powerpoint/2010/main" val="119669522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100914600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1872615"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7210969"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8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on a PC is in a browser</a:t>
            </a:r>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715669220"/>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061607651"/>
              </p:ext>
            </p:extLst>
          </p:nvPr>
        </p:nvGraphicFramePr>
        <p:xfrm>
          <a:off x="517525" y="1141413"/>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880348516"/>
              </p:ext>
            </p:extLst>
          </p:nvPr>
        </p:nvGraphicFramePr>
        <p:xfrm>
          <a:off x="997876" y="1708221"/>
          <a:ext cx="10193073" cy="43825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859700207"/>
              </p:ext>
            </p:extLst>
          </p:nvPr>
        </p:nvGraphicFramePr>
        <p:xfrm>
          <a:off x="683942" y="1708222"/>
          <a:ext cx="10661042" cy="44823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403565" y="1541418"/>
            <a:ext cx="7746274" cy="3722914"/>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379872405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403565" y="1541418"/>
            <a:ext cx="7746274" cy="3722914"/>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96189947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403565" y="1541418"/>
            <a:ext cx="7746274" cy="3722914"/>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r>
              <a:rPr lang="en-US" sz="2000" dirty="0">
                <a:solidFill>
                  <a:schemeClr val="bg1">
                    <a:lumMod val="75000"/>
                    <a:lumOff val="25000"/>
                    <a:alpha val="99000"/>
                  </a:schemeClr>
                </a:solidFill>
              </a:rPr>
              <a:t>JavaScript</a:t>
            </a:r>
          </a:p>
        </p:txBody>
      </p:sp>
      <p:sp>
        <p:nvSpPr>
          <p:cNvPr id="5" name="Rectangle 4"/>
          <p:cNvSpPr/>
          <p:nvPr/>
        </p:nvSpPr>
        <p:spPr bwMode="auto">
          <a:xfrm>
            <a:off x="5156763" y="3489551"/>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r>
              <a:rPr lang="en-US" sz="2000" dirty="0">
                <a:solidFill>
                  <a:schemeClr val="bg1">
                    <a:lumMod val="75000"/>
                    <a:lumOff val="25000"/>
                    <a:alpha val="99000"/>
                  </a:schemeClr>
                </a:solidFill>
              </a:rPr>
              <a:t>Layout</a:t>
            </a:r>
          </a:p>
        </p:txBody>
      </p:sp>
      <p:sp>
        <p:nvSpPr>
          <p:cNvPr id="10" name="Rectangle 9"/>
          <p:cNvSpPr/>
          <p:nvPr/>
        </p:nvSpPr>
        <p:spPr bwMode="auto">
          <a:xfrm>
            <a:off x="7012458" y="2550296"/>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r>
              <a:rPr lang="en-US" sz="2000" dirty="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1643887366"/>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2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the </a:t>
            </a:r>
            <a:br>
              <a:rPr lang="en-US" dirty="0" smtClean="0"/>
            </a:br>
            <a:r>
              <a:rPr lang="en-US" dirty="0" smtClean="0"/>
              <a:t>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443198"/>
          </a:xfrm>
        </p:spPr>
        <p:txBody>
          <a:bodyPr/>
          <a:lstStyle/>
          <a:p>
            <a:pPr>
              <a:spcAft>
                <a:spcPts val="1200"/>
              </a:spcAft>
            </a:pPr>
            <a:r>
              <a:rPr lang="en-US" dirty="0" smtClean="0">
                <a:gradFill>
                  <a:gsLst>
                    <a:gs pos="0">
                      <a:schemeClr val="accent2"/>
                    </a:gs>
                    <a:gs pos="100000">
                      <a:schemeClr val="accent2"/>
                    </a:gs>
                  </a:gsLst>
                  <a:lin ang="5400000" scaled="0"/>
                </a:gradFill>
                <a:latin typeface="Segoe UI Light" pitchFamily="34" charset="0"/>
              </a:rPr>
              <a:t>The browser is the stage, not the play</a:t>
            </a:r>
          </a:p>
        </p:txBody>
      </p:sp>
      <p:sp>
        <p:nvSpPr>
          <p:cNvPr id="6" name="Rectangle 5"/>
          <p:cNvSpPr/>
          <p:nvPr/>
        </p:nvSpPr>
        <p:spPr bwMode="auto">
          <a:xfrm>
            <a:off x="9072081" y="1141413"/>
            <a:ext cx="2603981" cy="5716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smtClean="0"/>
              <a:t>Need to discuss with Business Owner</a:t>
            </a:r>
            <a:endParaRPr lang="en-US" dirty="0"/>
          </a:p>
        </p:txBody>
      </p:sp>
    </p:spTree>
    <p:extLst>
      <p:ext uri="{BB962C8B-B14F-4D97-AF65-F5344CB8AC3E}">
        <p14:creationId xmlns:p14="http://schemas.microsoft.com/office/powerpoint/2010/main" val="70217366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grpSp>
        <p:nvGrpSpPr>
          <p:cNvPr id="20" name="Group 19"/>
          <p:cNvGrpSpPr/>
          <p:nvPr/>
        </p:nvGrpSpPr>
        <p:grpSpPr>
          <a:xfrm>
            <a:off x="4763" y="2829309"/>
            <a:ext cx="5779092" cy="1464522"/>
            <a:chOff x="4763" y="2844271"/>
            <a:chExt cx="5779092" cy="1464522"/>
          </a:xfrm>
        </p:grpSpPr>
        <p:sp>
          <p:nvSpPr>
            <p:cNvPr id="8" name="Rectangle 7"/>
            <p:cNvSpPr/>
            <p:nvPr/>
          </p:nvSpPr>
          <p:spPr bwMode="auto">
            <a:xfrm>
              <a:off x="4763" y="2844271"/>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1" y="3210031"/>
              <a:ext cx="5255314" cy="1098762"/>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Creates an isolated instance of Internet Explorer</a:t>
              </a:r>
            </a:p>
            <a:p>
              <a:pPr>
                <a:lnSpc>
                  <a:spcPct val="90000"/>
                </a:lnSpc>
                <a:spcBef>
                  <a:spcPts val="600"/>
                </a:spcBef>
              </a:pPr>
              <a:r>
                <a:rPr lang="en-US" sz="1400" dirty="0">
                  <a:solidFill>
                    <a:schemeClr val="tx2">
                      <a:alpha val="99000"/>
                    </a:schemeClr>
                  </a:solidFill>
                </a:rPr>
                <a:t>Generates an </a:t>
              </a:r>
              <a:r>
                <a:rPr lang="en-US" sz="1400" dirty="0" err="1">
                  <a:solidFill>
                    <a:schemeClr val="tx2">
                      <a:alpha val="99000"/>
                    </a:schemeClr>
                  </a:solidFill>
                </a:rPr>
                <a:t>AppID</a:t>
              </a:r>
              <a:r>
                <a:rPr lang="en-US" sz="1400" dirty="0">
                  <a:solidFill>
                    <a:schemeClr val="tx2">
                      <a:alpha val="99000"/>
                    </a:schemeClr>
                  </a:solidFill>
                </a:rPr>
                <a:t> for a specific URL</a:t>
              </a:r>
            </a:p>
            <a:p>
              <a:pPr>
                <a:lnSpc>
                  <a:spcPct val="90000"/>
                </a:lnSpc>
                <a:spcBef>
                  <a:spcPts val="600"/>
                </a:spcBef>
              </a:pPr>
              <a:r>
                <a:rPr lang="en-US" sz="1400" dirty="0">
                  <a:solidFill>
                    <a:schemeClr val="tx2">
                      <a:alpha val="99000"/>
                    </a:schemeClr>
                  </a:solidFill>
                </a:rPr>
                <a:t>BHOs and other toolbars are not enabled</a:t>
              </a:r>
            </a:p>
            <a:p>
              <a:pPr>
                <a:lnSpc>
                  <a:spcPct val="90000"/>
                </a:lnSpc>
                <a:spcBef>
                  <a:spcPts val="600"/>
                </a:spcBef>
              </a:pPr>
              <a:r>
                <a:rPr lang="en-US" sz="1400" dirty="0">
                  <a:solidFill>
                    <a:schemeClr val="tx2">
                      <a:alpha val="99000"/>
                    </a:schemeClr>
                  </a:solidFill>
                </a:rPr>
                <a:t>Share the same real estate as Windows applications</a:t>
              </a:r>
            </a:p>
          </p:txBody>
        </p:sp>
      </p:grpSp>
      <p:grpSp>
        <p:nvGrpSpPr>
          <p:cNvPr id="5" name="Group 4"/>
          <p:cNvGrpSpPr/>
          <p:nvPr/>
        </p:nvGrpSpPr>
        <p:grpSpPr>
          <a:xfrm>
            <a:off x="4763" y="976158"/>
            <a:ext cx="5779092" cy="670368"/>
            <a:chOff x="4763" y="1141413"/>
            <a:chExt cx="5779092" cy="670368"/>
          </a:xfrm>
        </p:grpSpPr>
        <p:sp>
          <p:nvSpPr>
            <p:cNvPr id="7" name="Rectangle 6"/>
            <p:cNvSpPr/>
            <p:nvPr/>
          </p:nvSpPr>
          <p:spPr bwMode="auto">
            <a:xfrm>
              <a:off x="4763" y="1141413"/>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25549"/>
              <a:ext cx="5255314" cy="286232"/>
            </a:xfrm>
            <a:prstGeom prst="rect">
              <a:avLst/>
            </a:prstGeom>
          </p:spPr>
          <p:txBody>
            <a:bodyPr wrap="square" lIns="0" rIns="0">
              <a:spAutoFit/>
            </a:bodyPr>
            <a:lstStyle/>
            <a:p>
              <a:pPr>
                <a:lnSpc>
                  <a:spcPct val="90000"/>
                </a:lnSpc>
                <a:spcBef>
                  <a:spcPts val="400"/>
                </a:spcBef>
              </a:pPr>
              <a:r>
                <a:rPr lang="en-US" sz="1400" dirty="0">
                  <a:solidFill>
                    <a:schemeClr val="tx2">
                      <a:alpha val="99000"/>
                    </a:schemeClr>
                  </a:solidFill>
                </a:rPr>
                <a:t>The browser is the stage, not the play</a:t>
              </a:r>
            </a:p>
          </p:txBody>
        </p:sp>
      </p:grpSp>
      <p:grpSp>
        <p:nvGrpSpPr>
          <p:cNvPr id="22" name="Group 21"/>
          <p:cNvGrpSpPr/>
          <p:nvPr/>
        </p:nvGrpSpPr>
        <p:grpSpPr>
          <a:xfrm>
            <a:off x="4763" y="4547129"/>
            <a:ext cx="5779092" cy="1735366"/>
            <a:chOff x="4763" y="4547129"/>
            <a:chExt cx="5779092" cy="1735366"/>
          </a:xfrm>
        </p:grpSpPr>
        <p:sp>
          <p:nvSpPr>
            <p:cNvPr id="9" name="Rectangle 8"/>
            <p:cNvSpPr/>
            <p:nvPr/>
          </p:nvSpPr>
          <p:spPr bwMode="auto">
            <a:xfrm>
              <a:off x="4763" y="4547129"/>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5" y="4912889"/>
              <a:ext cx="5255314" cy="1369606"/>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40 W3C Member Organizations</a:t>
              </a:r>
            </a:p>
            <a:p>
              <a:pPr>
                <a:lnSpc>
                  <a:spcPct val="90000"/>
                </a:lnSpc>
                <a:spcBef>
                  <a:spcPts val="600"/>
                </a:spcBef>
              </a:pPr>
              <a:r>
                <a:rPr lang="en-US" sz="1400" dirty="0">
                  <a:solidFill>
                    <a:schemeClr val="tx2">
                      <a:alpha val="99000"/>
                    </a:schemeClr>
                  </a:solidFill>
                </a:rPr>
                <a:t>411 group participants</a:t>
              </a:r>
            </a:p>
            <a:p>
              <a:pPr>
                <a:lnSpc>
                  <a:spcPct val="90000"/>
                </a:lnSpc>
                <a:spcBef>
                  <a:spcPts val="600"/>
                </a:spcBef>
              </a:pPr>
              <a:r>
                <a:rPr lang="en-US" sz="1400" dirty="0">
                  <a:solidFill>
                    <a:schemeClr val="tx2">
                      <a:alpha val="99000"/>
                    </a:schemeClr>
                  </a:solidFill>
                </a:rPr>
                <a:t>280 invited experts</a:t>
              </a:r>
            </a:p>
            <a:p>
              <a:pPr>
                <a:lnSpc>
                  <a:spcPct val="90000"/>
                </a:lnSpc>
                <a:spcBef>
                  <a:spcPts val="600"/>
                </a:spcBef>
              </a:pPr>
              <a:r>
                <a:rPr lang="en-US" sz="1400" dirty="0">
                  <a:solidFill>
                    <a:schemeClr val="tx2">
                      <a:alpha val="99000"/>
                    </a:schemeClr>
                  </a:solidFill>
                </a:rPr>
                <a:t>9 mailing lists</a:t>
              </a:r>
            </a:p>
            <a:p>
              <a:pPr>
                <a:lnSpc>
                  <a:spcPct val="90000"/>
                </a:lnSpc>
                <a:spcBef>
                  <a:spcPts val="600"/>
                </a:spcBef>
              </a:pPr>
              <a:r>
                <a:rPr lang="en-US" sz="1400" dirty="0">
                  <a:solidFill>
                    <a:schemeClr val="tx2">
                      <a:alpha val="99000"/>
                    </a:schemeClr>
                  </a:solidFill>
                </a:rPr>
                <a:t>around 4000 emails on public-html</a:t>
              </a:r>
            </a:p>
          </p:txBody>
        </p:sp>
      </p:grpSp>
      <p:grpSp>
        <p:nvGrpSpPr>
          <p:cNvPr id="21" name="Group 20"/>
          <p:cNvGrpSpPr/>
          <p:nvPr/>
        </p:nvGrpSpPr>
        <p:grpSpPr>
          <a:xfrm>
            <a:off x="6409733" y="2829309"/>
            <a:ext cx="5779092" cy="651992"/>
            <a:chOff x="6409733" y="2844271"/>
            <a:chExt cx="5779092" cy="651992"/>
          </a:xfrm>
        </p:grpSpPr>
        <p:sp>
          <p:nvSpPr>
            <p:cNvPr id="12" name="Rectangle 11"/>
            <p:cNvSpPr/>
            <p:nvPr/>
          </p:nvSpPr>
          <p:spPr bwMode="auto">
            <a:xfrm>
              <a:off x="6409733" y="2844271"/>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Experience</a:t>
              </a:r>
            </a:p>
          </p:txBody>
        </p:sp>
        <p:sp>
          <p:nvSpPr>
            <p:cNvPr id="17" name="Rectangle 16"/>
            <p:cNvSpPr/>
            <p:nvPr/>
          </p:nvSpPr>
          <p:spPr>
            <a:xfrm>
              <a:off x="6412811" y="3210031"/>
              <a:ext cx="5255314" cy="286232"/>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(Content)</a:t>
              </a:r>
            </a:p>
          </p:txBody>
        </p:sp>
      </p:grpSp>
      <p:grpSp>
        <p:nvGrpSpPr>
          <p:cNvPr id="6" name="Group 5"/>
          <p:cNvGrpSpPr/>
          <p:nvPr/>
        </p:nvGrpSpPr>
        <p:grpSpPr>
          <a:xfrm>
            <a:off x="6401795" y="976157"/>
            <a:ext cx="5787030" cy="1599854"/>
            <a:chOff x="6401795" y="1141412"/>
            <a:chExt cx="5787030" cy="1599854"/>
          </a:xfrm>
        </p:grpSpPr>
        <p:sp>
          <p:nvSpPr>
            <p:cNvPr id="11" name="Rectangle 10"/>
            <p:cNvSpPr/>
            <p:nvPr/>
          </p:nvSpPr>
          <p:spPr bwMode="auto">
            <a:xfrm>
              <a:off x="6409733" y="1141412"/>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6401795" y="1525549"/>
              <a:ext cx="5255314" cy="1215717"/>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Commonly used to refer to modern open web standards like HTML5, CSS3, and more</a:t>
              </a:r>
            </a:p>
            <a:p>
              <a:pPr>
                <a:lnSpc>
                  <a:spcPct val="90000"/>
                </a:lnSpc>
                <a:spcBef>
                  <a:spcPts val="600"/>
                </a:spcBef>
              </a:pPr>
              <a:r>
                <a:rPr lang="en-US" sz="1400" dirty="0">
                  <a:solidFill>
                    <a:schemeClr val="tx2">
                      <a:alpha val="99000"/>
                    </a:schemeClr>
                  </a:solidFill>
                </a:rPr>
                <a:t>Adds new rich media and graphics support (canvas, video, audio, inline SVG…)</a:t>
              </a:r>
            </a:p>
            <a:p>
              <a:pPr>
                <a:lnSpc>
                  <a:spcPct val="90000"/>
                </a:lnSpc>
                <a:spcBef>
                  <a:spcPts val="600"/>
                </a:spcBef>
              </a:pPr>
              <a:r>
                <a:rPr lang="en-US" sz="1400" dirty="0">
                  <a:solidFill>
                    <a:schemeClr val="tx2">
                      <a:alpha val="99000"/>
                    </a:schemeClr>
                  </a:solidFill>
                </a:rPr>
                <a:t>Standardizes behavior for browser vendors, enabling same markup</a:t>
              </a:r>
            </a:p>
          </p:txBody>
        </p:sp>
      </p:grpSp>
      <p:grpSp>
        <p:nvGrpSpPr>
          <p:cNvPr id="23" name="Group 22"/>
          <p:cNvGrpSpPr/>
          <p:nvPr/>
        </p:nvGrpSpPr>
        <p:grpSpPr>
          <a:xfrm>
            <a:off x="6401795" y="4547129"/>
            <a:ext cx="5787030" cy="651992"/>
            <a:chOff x="6401795" y="4547129"/>
            <a:chExt cx="5787030" cy="651992"/>
          </a:xfrm>
        </p:grpSpPr>
        <p:sp>
          <p:nvSpPr>
            <p:cNvPr id="13" name="Rectangle 12"/>
            <p:cNvSpPr/>
            <p:nvPr/>
          </p:nvSpPr>
          <p:spPr bwMode="auto">
            <a:xfrm>
              <a:off x="6409733" y="4547129"/>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6401795" y="4912889"/>
              <a:ext cx="5255314" cy="286232"/>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TBD: Need to discuss with Business Owner</a:t>
              </a:r>
            </a:p>
          </p:txBody>
        </p:sp>
      </p:gr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5"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5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47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244" y="1128912"/>
            <a:ext cx="8278336" cy="502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5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other toolbars 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schemas.microsoft.com/office/2006/metadata/properties"/>
    <ds:schemaRef ds:uri="http://purl.org/dc/terms/"/>
    <ds:schemaRef ds:uri="http://www.w3.org/XML/1998/namespace"/>
    <ds:schemaRef ds:uri="http://schemas.microsoft.com/office/2006/documentManagement/types"/>
    <ds:schemaRef ds:uri="230e9df3-be65-4c73-a93b-d1236ebd677e"/>
    <ds:schemaRef ds:uri="http://schemas.microsoft.com/office/infopath/2007/PartnerControls"/>
    <ds:schemaRef ds:uri="http://schemas.openxmlformats.org/package/2006/metadata/core-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3506</TotalTime>
  <Words>2500</Words>
  <Application>Microsoft Office PowerPoint</Application>
  <PresentationFormat>Custom</PresentationFormat>
  <Paragraphs>873</Paragraphs>
  <Slides>65</Slides>
  <Notes>35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74" baseType="lpstr">
      <vt:lpstr>Arial</vt:lpstr>
      <vt:lpstr>Segoe UI Light</vt:lpstr>
      <vt:lpstr>Segoe Light</vt:lpstr>
      <vt:lpstr>Segoe UI</vt:lpstr>
      <vt:lpstr>Consolas</vt:lpstr>
      <vt:lpstr>ＭＳ Ｐゴシック</vt:lpstr>
      <vt:lpstr>MS1444_Windows Azure Template 16x9_r08b</vt:lpstr>
      <vt:lpstr>White with Consolas font for code slides</vt:lpstr>
      <vt:lpstr>think-cell Slide</vt:lpstr>
      <vt:lpstr>WebCamps Online</vt:lpstr>
      <vt:lpstr>Integrating Your Site with Internet Explorer 9 (&amp; 10!)</vt:lpstr>
      <vt:lpstr>Agenda </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 Using Meta</vt:lpstr>
      <vt:lpstr>Pinning a Site Using Meta</vt:lpstr>
      <vt:lpstr>Customizing the Icon</vt:lpstr>
      <vt:lpstr>Adding a Jump List</vt:lpstr>
      <vt:lpstr>Pinning a Site</vt:lpstr>
      <vt:lpstr>PowerPoint Presentation</vt:lpstr>
      <vt:lpstr>Working with Standards Bodies</vt:lpstr>
      <vt:lpstr>The HTML Working Group</vt:lpstr>
      <vt:lpstr>Keep Up with Standards Adoption</vt:lpstr>
      <vt:lpstr>PowerPoint Presentation</vt:lpstr>
      <vt:lpstr>HTML 5 At a Glance</vt:lpstr>
      <vt:lpstr>Canvas</vt:lpstr>
      <vt:lpstr>Scalable Vector Graphics (SVG)</vt:lpstr>
      <vt:lpstr>SVG Code Example</vt:lpstr>
      <vt:lpstr>HTML 5 &lt;video&gt;</vt:lpstr>
      <vt:lpstr>HTML 5 &lt;video&gt; Attributes</vt:lpstr>
      <vt:lpstr>HTML 5 &lt;audio&gt;</vt:lpstr>
      <vt:lpstr>Fonts &amp; @font-face</vt:lpstr>
      <vt:lpstr>CSS3 Media Queries</vt:lpstr>
      <vt:lpstr>CSS3 Colors</vt:lpstr>
      <vt:lpstr>CSS3 Backgrounds &amp; Borders</vt:lpstr>
      <vt:lpstr>1 Key Press (F12) Developer Tools</vt:lpstr>
      <vt:lpstr>Building a Fast  Web Experience</vt:lpstr>
      <vt:lpstr>Example Scenario - The Wall Street Journal</vt:lpstr>
      <vt:lpstr>Some Markup Has Been Retrieved</vt:lpstr>
      <vt:lpstr>Content Starts To Render</vt:lpstr>
      <vt:lpstr>Some Images Start To Appear</vt:lpstr>
      <vt:lpstr>Mast Head Appears</vt:lpstr>
      <vt:lpstr>Right Column Starts To Render</vt:lpstr>
      <vt:lpstr>Personalized Content Starts To Appear</vt:lpstr>
      <vt:lpstr>Advertisements Load</vt:lpstr>
      <vt:lpstr>Done!</vt:lpstr>
      <vt:lpstr>Browser Subsystems</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Multi-System Performance</vt:lpstr>
      <vt:lpstr>Average Distribution Across 5 News Sites</vt:lpstr>
      <vt:lpstr>Average Distribution Across Top AJAX Sites</vt:lpstr>
      <vt:lpstr>Browser Subsystems</vt:lpstr>
      <vt:lpstr>Browser Subsystems</vt:lpstr>
      <vt:lpstr>Browser Subsystems</vt:lpstr>
      <vt:lpstr>Quick Caching Overview</vt:lpstr>
      <vt:lpstr>Caching Improvements</vt:lpstr>
      <vt:lpstr>Getting Ready for  Internet Explorer 10</vt:lpstr>
      <vt:lpstr>TBD</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ADI</cp:lastModifiedBy>
  <cp:revision>340</cp:revision>
  <cp:lastPrinted>2011-10-11T14:25:22Z</cp:lastPrinted>
  <dcterms:created xsi:type="dcterms:W3CDTF">2011-03-29T16:07:22Z</dcterms:created>
  <dcterms:modified xsi:type="dcterms:W3CDTF">2012-04-06T19:05:17Z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